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01" r:id="rId2"/>
    <p:sldId id="409" r:id="rId3"/>
    <p:sldId id="451" r:id="rId4"/>
    <p:sldId id="452" r:id="rId5"/>
    <p:sldId id="403" r:id="rId6"/>
    <p:sldId id="404" r:id="rId7"/>
    <p:sldId id="405" r:id="rId8"/>
    <p:sldId id="406" r:id="rId9"/>
    <p:sldId id="407" r:id="rId10"/>
    <p:sldId id="408" r:id="rId11"/>
    <p:sldId id="448" r:id="rId12"/>
    <p:sldId id="449" r:id="rId13"/>
    <p:sldId id="450" r:id="rId14"/>
    <p:sldId id="411" r:id="rId15"/>
    <p:sldId id="412" r:id="rId16"/>
    <p:sldId id="433" r:id="rId17"/>
    <p:sldId id="413" r:id="rId18"/>
    <p:sldId id="414" r:id="rId19"/>
    <p:sldId id="415" r:id="rId20"/>
    <p:sldId id="416" r:id="rId21"/>
    <p:sldId id="418" r:id="rId22"/>
    <p:sldId id="419" r:id="rId23"/>
    <p:sldId id="417" r:id="rId24"/>
    <p:sldId id="420" r:id="rId25"/>
    <p:sldId id="421" r:id="rId26"/>
    <p:sldId id="422" r:id="rId27"/>
    <p:sldId id="424" r:id="rId28"/>
    <p:sldId id="455" r:id="rId29"/>
    <p:sldId id="456" r:id="rId30"/>
    <p:sldId id="457" r:id="rId31"/>
    <p:sldId id="432" r:id="rId32"/>
    <p:sldId id="458" r:id="rId33"/>
    <p:sldId id="428" r:id="rId34"/>
    <p:sldId id="453" r:id="rId35"/>
    <p:sldId id="425" r:id="rId36"/>
    <p:sldId id="426" r:id="rId37"/>
    <p:sldId id="427" r:id="rId38"/>
  </p:sldIdLst>
  <p:sldSz cx="9144000" cy="6858000" type="letter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7" autoAdjust="0"/>
    <p:restoredTop sz="96570" autoAdjust="0"/>
  </p:normalViewPr>
  <p:slideViewPr>
    <p:cSldViewPr snapToGrid="0">
      <p:cViewPr varScale="1">
        <p:scale>
          <a:sx n="107" d="100"/>
          <a:sy n="107" d="100"/>
        </p:scale>
        <p:origin x="5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792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7010399" cy="464267"/>
          </a:xfrm>
          <a:prstGeom prst="rect">
            <a:avLst/>
          </a:prstGeom>
        </p:spPr>
        <p:txBody>
          <a:bodyPr vert="horz" lIns="90791" tIns="45395" rIns="90791" bIns="45395" rtlCol="0" anchor="ctr"/>
          <a:lstStyle>
            <a:lvl1pPr algn="l">
              <a:defRPr sz="1200"/>
            </a:lvl1pPr>
          </a:lstStyle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Factoryio – Intro            (All images: © 2006-2019 Real Games All rights reserved)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832133"/>
            <a:ext cx="2217420" cy="464267"/>
          </a:xfrm>
          <a:prstGeom prst="rect">
            <a:avLst/>
          </a:prstGeom>
        </p:spPr>
        <p:txBody>
          <a:bodyPr vert="horz" lIns="90791" tIns="45395" rIns="90791" bIns="45395" rtlCol="0" anchor="ctr"/>
          <a:lstStyle>
            <a:lvl1pPr algn="r">
              <a:defRPr sz="1200"/>
            </a:lvl1pPr>
          </a:lstStyle>
          <a:p>
            <a:pPr algn="l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1Jan2020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423160" y="8832133"/>
            <a:ext cx="2526029" cy="464267"/>
          </a:xfrm>
          <a:prstGeom prst="rect">
            <a:avLst/>
          </a:prstGeom>
        </p:spPr>
        <p:txBody>
          <a:bodyPr vert="horz" lIns="90791" tIns="45395" rIns="90791" bIns="45395" rtlCol="0" anchor="ctr"/>
          <a:lstStyle>
            <a:lvl1pPr algn="l">
              <a:defRPr sz="1200"/>
            </a:lvl1pPr>
          </a:lstStyle>
          <a:p>
            <a:r>
              <a:rPr lang="en-CA">
                <a:latin typeface="Arial" panose="020B0604020202020204" pitchFamily="34" charset="0"/>
                <a:cs typeface="Arial" panose="020B0604020202020204" pitchFamily="34" charset="0"/>
              </a:rPr>
              <a:t>Part 1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09210" y="8832133"/>
            <a:ext cx="1901190" cy="464267"/>
          </a:xfrm>
          <a:prstGeom prst="rect">
            <a:avLst/>
          </a:prstGeom>
        </p:spPr>
        <p:txBody>
          <a:bodyPr vert="horz" lIns="90791" tIns="45395" rIns="90791" bIns="45395" rtlCol="0" anchor="ctr"/>
          <a:lstStyle>
            <a:lvl1pPr algn="r">
              <a:defRPr sz="1200"/>
            </a:lvl1pPr>
          </a:lstStyle>
          <a:p>
            <a:r>
              <a:rPr lang="en-CA" dirty="0">
                <a:latin typeface="Arial" panose="020B0604020202020204" pitchFamily="34" charset="0"/>
                <a:cs typeface="Arial" panose="020B0604020202020204" pitchFamily="34" charset="0"/>
              </a:rPr>
              <a:t>Slide </a:t>
            </a:r>
            <a:fld id="{8A04633E-4233-4FB4-9FCD-EE2A71E15013}" type="slidenum">
              <a:rPr lang="en-CA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640697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10399" cy="466435"/>
          </a:xfrm>
          <a:prstGeom prst="rect">
            <a:avLst/>
          </a:prstGeom>
        </p:spPr>
        <p:txBody>
          <a:bodyPr vert="horz" lIns="93170" tIns="46585" rIns="93170" bIns="46585" rtlCol="0"/>
          <a:lstStyle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0" y="8881107"/>
            <a:ext cx="1965960" cy="415293"/>
          </a:xfrm>
          <a:prstGeom prst="rect">
            <a:avLst/>
          </a:prstGeom>
        </p:spPr>
        <p:txBody>
          <a:bodyPr vert="horz" lIns="93170" tIns="46585" rIns="93170" bIns="46585" rtlCol="0" anchor="ctr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7074" y="510521"/>
            <a:ext cx="5392186" cy="40441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0" tIns="46585" rIns="93170" bIns="46585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049780" y="8869680"/>
            <a:ext cx="3037840" cy="426720"/>
          </a:xfrm>
          <a:prstGeom prst="rect">
            <a:avLst/>
          </a:prstGeom>
        </p:spPr>
        <p:txBody>
          <a:bodyPr vert="horz" lIns="93170" tIns="46585" rIns="93170" bIns="46585" rtlCol="0" anchor="b"/>
          <a:lstStyle>
            <a:lvl1pPr algn="l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Part 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E74080-2E07-41D5-9830-134D8C57732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3903209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4850" y="555625"/>
            <a:ext cx="5589588" cy="4192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t>1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9174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07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5028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243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152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23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64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565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03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34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189219" y="8869680"/>
            <a:ext cx="1808129" cy="415292"/>
          </a:xfrm>
          <a:prstGeom prst="rect">
            <a:avLst/>
          </a:prstGeom>
        </p:spPr>
        <p:txBody>
          <a:bodyPr/>
          <a:lstStyle/>
          <a:p>
            <a:fld id="{674BF579-D1D3-4171-BE6B-D373BF3756B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/>
          </p:nvPr>
        </p:nvSpPr>
        <p:spPr>
          <a:xfrm>
            <a:off x="719138" y="500063"/>
            <a:ext cx="5543550" cy="4157662"/>
          </a:xfrm>
        </p:spPr>
      </p:sp>
      <p:sp>
        <p:nvSpPr>
          <p:cNvPr id="11" name="Notes Placeholder 10"/>
          <p:cNvSpPr>
            <a:spLocks noGrp="1"/>
          </p:cNvSpPr>
          <p:nvPr>
            <p:ph type="body" idx="1"/>
          </p:nvPr>
        </p:nvSpPr>
        <p:spPr>
          <a:xfrm>
            <a:off x="422910" y="4789170"/>
            <a:ext cx="6240780" cy="4023360"/>
          </a:xfrm>
          <a:prstGeom prst="rect">
            <a:avLst/>
          </a:prstGeom>
        </p:spPr>
        <p:txBody>
          <a:bodyPr/>
          <a:lstStyle/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729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realgames.co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3A1050-9167-439F-B5E5-D134FA4F2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4265576-868D-42C3-85B5-9F1013C75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F17EEF-13C3-4C8F-B6B9-DADD91FF1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8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9130FE0-6D23-4B55-94FF-5B8A52F53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58423B-8507-42F5-A997-3F9ADD703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88D0F93-E309-4A19-A883-83B94C17D2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5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E7739C0-B5EE-40A9-A6D9-D865793766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8385509-4D53-4799-9B7F-511725902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2E38879-6477-4EC8-AFA3-7917E5BFB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99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16371C9-278D-44CE-936D-16BA54501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C325ABE-073F-4EEA-98EF-57A8B0563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9DC28AE-3F49-4E01-8D41-CEA6FE079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65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F85ECF4-32CE-49FC-BE1D-7FF9A62FD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2C0B1A1-D087-42BB-9298-1EDB96D10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505DB7-B0BE-4F6A-AB68-E695EB98F3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2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B018B53-72F5-4245-A8BF-069075EA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0E44F9B-C0AA-4FC5-AEFB-54473B054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D1696E2-B999-4169-A88B-A785D81D9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4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255F714-3C31-4CF0-A39E-5B371923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87EC8D9-1EBF-47F1-8605-8E89EECF3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78E1461-C3B8-4C6B-BF00-EBADAF775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1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4A3D62D-FB51-4465-9853-F0EC17127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29C7744-00D4-44E2-8444-8199AC867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7D3577B-7F50-4B90-ACDE-8E98BD4D3F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26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C1DC86-46A4-4364-B7A0-A3132ED6A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A004459-0445-41AE-BA5E-3CD8854FE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120B68-86D5-4513-B0BA-6379599C6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7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8D0AF48-A184-4703-B3A1-30809F71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F462DB5-E7EC-472A-863B-2983B8CC9A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35B549C-59B2-44B7-9FE0-C2254F087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338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63EBCB7-0345-43F3-A696-D7A8F2E988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3160153-DC69-4069-B879-6A9CE7758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2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D4AB904-C925-473A-BB56-FB22DFBB4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034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realgames.co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E0EC135-8C3B-4E9B-9731-5A49C7CB1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0B92663-3A9A-4833-B0B5-1D997799D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Factoryio</a:t>
            </a:r>
            <a:r>
              <a:rPr lang="en-US" dirty="0"/>
              <a:t> – Intro            </a:t>
            </a:r>
            <a:r>
              <a:rPr lang="en-US" sz="1000" i="1" dirty="0"/>
              <a:t>(All images: © 2006-2019 </a:t>
            </a:r>
            <a:r>
              <a:rPr lang="en-US" sz="1000" i="1" dirty="0">
                <a:hlinkClick r:id="rId13"/>
              </a:rPr>
              <a:t>Real Games</a:t>
            </a:r>
            <a:r>
              <a:rPr lang="en-US" sz="1000" i="1" dirty="0"/>
              <a:t> All rights reserved)</a:t>
            </a:r>
            <a:endParaRPr lang="en-US" i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16A55D4-7F41-4652-9F85-71D550090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751CD4-D784-4AF5-BAC6-4332464B273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215742A-0256-4523-BA53-9DDB8BF1ECA2}"/>
              </a:ext>
            </a:extLst>
          </p:cNvPr>
          <p:cNvSpPr txBox="1">
            <a:spLocks/>
          </p:cNvSpPr>
          <p:nvPr userDrawn="1"/>
        </p:nvSpPr>
        <p:spPr>
          <a:xfrm>
            <a:off x="866" y="16130"/>
            <a:ext cx="9144000" cy="497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latinLnBrk="1">
              <a:spcBef>
                <a:spcPct val="0"/>
              </a:spcBef>
              <a:buNone/>
              <a:defRPr kumimoji="1" sz="36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PLC Programming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5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factoryio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">
            <a:extLst>
              <a:ext uri="{FF2B5EF4-FFF2-40B4-BE49-F238E27FC236}">
                <a16:creationId xmlns:a16="http://schemas.microsoft.com/office/drawing/2014/main" id="{CB9EA7C3-2A04-4FA8-A76B-7195A16D8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2" y="709745"/>
            <a:ext cx="7622634" cy="435174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804786" y="1196022"/>
            <a:ext cx="69735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ln w="9525">
                  <a:noFill/>
                </a:ln>
                <a:effectLst>
                  <a:outerShdw blurRad="50800" dist="88900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FACTORY IO</a:t>
            </a:r>
          </a:p>
          <a:p>
            <a:pPr algn="ctr"/>
            <a:r>
              <a:rPr lang="en-US" sz="6000" b="1" dirty="0">
                <a:ln w="9525">
                  <a:noFill/>
                </a:ln>
                <a:effectLst>
                  <a:outerShdw blurRad="50800" dist="88900" dir="2700000" algn="tl" rotWithShape="0">
                    <a:schemeClr val="bg1"/>
                  </a:outerShdw>
                </a:effectLst>
                <a:latin typeface="Arial" panose="020B0604020202020204" pitchFamily="34" charset="0"/>
              </a:rPr>
              <a:t>SIMULATION SOFTWARE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0C34344-D430-4438-8D76-7B9C610CB9B0}"/>
              </a:ext>
            </a:extLst>
          </p:cNvPr>
          <p:cNvSpPr txBox="1">
            <a:spLocks/>
          </p:cNvSpPr>
          <p:nvPr/>
        </p:nvSpPr>
        <p:spPr>
          <a:xfrm>
            <a:off x="866" y="16130"/>
            <a:ext cx="9144000" cy="4975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defPPr>
              <a:defRPr lang="en-US"/>
            </a:defPPr>
            <a:lvl1pPr latinLnBrk="1">
              <a:spcBef>
                <a:spcPct val="0"/>
              </a:spcBef>
              <a:buNone/>
              <a:defRPr kumimoji="1" sz="36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/>
              <a:t>PLC Programming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209DA9-FBFA-4259-92BD-782683601F85}"/>
              </a:ext>
            </a:extLst>
          </p:cNvPr>
          <p:cNvSpPr/>
          <p:nvPr/>
        </p:nvSpPr>
        <p:spPr>
          <a:xfrm>
            <a:off x="480252" y="5378391"/>
            <a:ext cx="7298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Also see:    </a:t>
            </a:r>
            <a:r>
              <a:rPr lang="en-US" dirty="0">
                <a:hlinkClick r:id="rId4"/>
              </a:rPr>
              <a:t>https://docs.factoryio.com/</a:t>
            </a:r>
            <a:r>
              <a:rPr lang="en-US" dirty="0"/>
              <a:t>   for more information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16192206-B62C-4D95-B6CD-ECC351EC10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452" y="6615487"/>
            <a:ext cx="1557249" cy="206955"/>
          </a:xfrm>
        </p:spPr>
        <p:txBody>
          <a:bodyPr/>
          <a:lstStyle/>
          <a:p>
            <a:r>
              <a:rPr lang="en-US" dirty="0"/>
              <a:t>1Jan2020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4AC0E84-5F96-4A10-B924-71EFA98B8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3521" y="6615487"/>
            <a:ext cx="5973509" cy="206955"/>
          </a:xfrm>
        </p:spPr>
        <p:txBody>
          <a:bodyPr/>
          <a:lstStyle/>
          <a:p>
            <a:r>
              <a:rPr lang="en-US" dirty="0" err="1"/>
              <a:t>Factoryio</a:t>
            </a:r>
            <a:r>
              <a:rPr lang="en-US" dirty="0"/>
              <a:t> – Intro            (All images: © 2006-2019 Real Games All rights reserved)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8C6BE0E1-F565-4C09-9E7A-08FA4E30D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711113" y="6615487"/>
            <a:ext cx="1407249" cy="206955"/>
          </a:xfrm>
        </p:spPr>
        <p:txBody>
          <a:bodyPr/>
          <a:lstStyle/>
          <a:p>
            <a:fld id="{F7751CD4-D784-4AF5-BAC6-4332464B273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9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3D9171F2-C209-42F7-8195-1856B06F9B18}"/>
              </a:ext>
            </a:extLst>
          </p:cNvPr>
          <p:cNvSpPr txBox="1"/>
          <p:nvPr/>
        </p:nvSpPr>
        <p:spPr>
          <a:xfrm>
            <a:off x="1142274" y="2959606"/>
            <a:ext cx="752770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>
              <a:latin typeface="Arial"/>
              <a:cs typeface="Arial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DA4066CE-1DD1-4753-A099-7B5CB4CF79F0}"/>
              </a:ext>
            </a:extLst>
          </p:cNvPr>
          <p:cNvSpPr txBox="1"/>
          <p:nvPr/>
        </p:nvSpPr>
        <p:spPr>
          <a:xfrm>
            <a:off x="2090816" y="2959606"/>
            <a:ext cx="57676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solidFill>
                  <a:srgbClr val="FFFFFF"/>
                </a:solidFill>
                <a:latin typeface="Arial"/>
                <a:cs typeface="Arial"/>
              </a:rPr>
              <a:t>Action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4AA58719-FB10-478C-B676-4F26C2ADCEDA}"/>
              </a:ext>
            </a:extLst>
          </p:cNvPr>
          <p:cNvSpPr txBox="1"/>
          <p:nvPr/>
        </p:nvSpPr>
        <p:spPr>
          <a:xfrm>
            <a:off x="501804" y="1958509"/>
            <a:ext cx="135934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Double LMB</a:t>
            </a:r>
            <a:endParaRPr>
              <a:latin typeface="Arial"/>
              <a:cs typeface="Arial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F6576D4C-BF67-4CF6-AF82-BBBAA1DB9067}"/>
              </a:ext>
            </a:extLst>
          </p:cNvPr>
          <p:cNvSpPr txBox="1"/>
          <p:nvPr/>
        </p:nvSpPr>
        <p:spPr>
          <a:xfrm>
            <a:off x="2190985" y="1958509"/>
            <a:ext cx="521777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Lo</a:t>
            </a:r>
            <a:r>
              <a:rPr lang="en-CA" sz="1600" spc="10" dirty="0" err="1">
                <a:latin typeface="Arial"/>
                <a:cs typeface="Arial"/>
              </a:rPr>
              <a:t>cks</a:t>
            </a:r>
            <a:r>
              <a:rPr sz="1600" spc="10" dirty="0">
                <a:latin typeface="Arial"/>
                <a:cs typeface="Arial"/>
              </a:rPr>
              <a:t> the camera to where the mouse cursor is pointing.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A89C6703-CC89-4087-9180-341176A38B9A}"/>
              </a:ext>
            </a:extLst>
          </p:cNvPr>
          <p:cNvSpPr txBox="1"/>
          <p:nvPr/>
        </p:nvSpPr>
        <p:spPr>
          <a:xfrm>
            <a:off x="501804" y="2326889"/>
            <a:ext cx="132728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RMB + Drag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0F023428-DBD9-4479-B4FD-8B416505D9CD}"/>
              </a:ext>
            </a:extLst>
          </p:cNvPr>
          <p:cNvSpPr txBox="1"/>
          <p:nvPr/>
        </p:nvSpPr>
        <p:spPr>
          <a:xfrm>
            <a:off x="2190985" y="2326889"/>
            <a:ext cx="187423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Rotates the camera.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87964DD1-E0BD-4A8F-AA51-CC3A9A09C70C}"/>
              </a:ext>
            </a:extLst>
          </p:cNvPr>
          <p:cNvSpPr txBox="1"/>
          <p:nvPr/>
        </p:nvSpPr>
        <p:spPr>
          <a:xfrm>
            <a:off x="501804" y="2695267"/>
            <a:ext cx="130035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LMB + RMB</a:t>
            </a:r>
            <a:endParaRPr dirty="0">
              <a:latin typeface="Arial"/>
              <a:cs typeface="Arial"/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65B62248-3D03-4151-8E22-8D4BF5E1372A}"/>
              </a:ext>
            </a:extLst>
          </p:cNvPr>
          <p:cNvSpPr txBox="1"/>
          <p:nvPr/>
        </p:nvSpPr>
        <p:spPr>
          <a:xfrm>
            <a:off x="2190985" y="2695267"/>
            <a:ext cx="142218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forward.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BB9F01E9-5802-4A92-90E8-2CDC6FEFADB2}"/>
              </a:ext>
            </a:extLst>
          </p:cNvPr>
          <p:cNvSpPr txBox="1"/>
          <p:nvPr/>
        </p:nvSpPr>
        <p:spPr>
          <a:xfrm>
            <a:off x="501804" y="3063647"/>
            <a:ext cx="219291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W</a:t>
            </a:r>
            <a:endParaRPr>
              <a:latin typeface="Arial"/>
              <a:cs typeface="Arial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356A1B09-6339-4685-9023-5F831D26C8BF}"/>
              </a:ext>
            </a:extLst>
          </p:cNvPr>
          <p:cNvSpPr txBox="1"/>
          <p:nvPr/>
        </p:nvSpPr>
        <p:spPr>
          <a:xfrm>
            <a:off x="2190985" y="3063647"/>
            <a:ext cx="142218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forward.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DF17A39E-7A0B-43F5-A37C-5A1D2E251FF8}"/>
              </a:ext>
            </a:extLst>
          </p:cNvPr>
          <p:cNvSpPr txBox="1"/>
          <p:nvPr/>
        </p:nvSpPr>
        <p:spPr>
          <a:xfrm>
            <a:off x="501804" y="3432025"/>
            <a:ext cx="155171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S</a:t>
            </a:r>
            <a:endParaRPr>
              <a:latin typeface="Arial"/>
              <a:cs typeface="Arial"/>
            </a:endParaRP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2EF8F607-638A-4A7C-872B-1D5EABC1BD49}"/>
              </a:ext>
            </a:extLst>
          </p:cNvPr>
          <p:cNvSpPr txBox="1"/>
          <p:nvPr/>
        </p:nvSpPr>
        <p:spPr>
          <a:xfrm>
            <a:off x="2190985" y="3432025"/>
            <a:ext cx="161582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backward.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D2FA1660-6C6D-4C1F-B1F4-387D51763091}"/>
              </a:ext>
            </a:extLst>
          </p:cNvPr>
          <p:cNvSpPr txBox="1"/>
          <p:nvPr/>
        </p:nvSpPr>
        <p:spPr>
          <a:xfrm>
            <a:off x="501804" y="3800406"/>
            <a:ext cx="16799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A</a:t>
            </a:r>
            <a:endParaRPr>
              <a:latin typeface="Arial"/>
              <a:cs typeface="Arial"/>
            </a:endParaRP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A084CEC1-C458-4935-8DC2-80491D2C2610}"/>
              </a:ext>
            </a:extLst>
          </p:cNvPr>
          <p:cNvSpPr txBox="1"/>
          <p:nvPr/>
        </p:nvSpPr>
        <p:spPr>
          <a:xfrm>
            <a:off x="2190985" y="3800406"/>
            <a:ext cx="105702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Strafes left.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1DC0C409-8AB3-429F-98F1-E8385A036BC6}"/>
              </a:ext>
            </a:extLst>
          </p:cNvPr>
          <p:cNvSpPr txBox="1"/>
          <p:nvPr/>
        </p:nvSpPr>
        <p:spPr>
          <a:xfrm>
            <a:off x="501804" y="4168783"/>
            <a:ext cx="16799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D</a:t>
            </a:r>
            <a:endParaRPr>
              <a:latin typeface="Arial"/>
              <a:cs typeface="Arial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FA03F437-F1D3-4416-BDCB-C16CB5DEEAD0}"/>
              </a:ext>
            </a:extLst>
          </p:cNvPr>
          <p:cNvSpPr txBox="1"/>
          <p:nvPr/>
        </p:nvSpPr>
        <p:spPr>
          <a:xfrm>
            <a:off x="2190985" y="4168783"/>
            <a:ext cx="118333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Strafes right.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32391760-88F8-46BA-AE35-4112E7F4B85A}"/>
              </a:ext>
            </a:extLst>
          </p:cNvPr>
          <p:cNvSpPr txBox="1"/>
          <p:nvPr/>
        </p:nvSpPr>
        <p:spPr>
          <a:xfrm>
            <a:off x="501804" y="4537164"/>
            <a:ext cx="68608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Space</a:t>
            </a:r>
            <a:endParaRPr dirty="0">
              <a:latin typeface="Arial"/>
              <a:cs typeface="Arial"/>
            </a:endParaRPr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86A358FC-6B30-4E84-95E8-22CE09E222E6}"/>
              </a:ext>
            </a:extLst>
          </p:cNvPr>
          <p:cNvSpPr txBox="1"/>
          <p:nvPr/>
        </p:nvSpPr>
        <p:spPr>
          <a:xfrm>
            <a:off x="2190985" y="4537164"/>
            <a:ext cx="66973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Jumps.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488632" y="869482"/>
            <a:ext cx="303640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lang="en-US" dirty="0"/>
              <a:t>First Person</a:t>
            </a:r>
            <a:r>
              <a:rPr dirty="0"/>
              <a:t> Camera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6E166E-9BFC-43F2-9A71-24C86964E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123" y="869482"/>
            <a:ext cx="3195676" cy="5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3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59" y="2472870"/>
            <a:ext cx="2405740" cy="210502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06B54D-024C-42F2-9A93-3683813C91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751" y="869482"/>
            <a:ext cx="2781491" cy="606893"/>
          </a:xfrm>
          <a:prstGeom prst="rect">
            <a:avLst/>
          </a:prstGeom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0CE52BA3-5D2A-4186-871F-2707B19BD0A8}"/>
              </a:ext>
            </a:extLst>
          </p:cNvPr>
          <p:cNvSpPr txBox="1"/>
          <p:nvPr/>
        </p:nvSpPr>
        <p:spPr>
          <a:xfrm>
            <a:off x="488632" y="869482"/>
            <a:ext cx="325890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lang="en-CA" dirty="0"/>
              <a:t>Save Camera Position</a:t>
            </a:r>
            <a:endParaRPr dirty="0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DD2408B9-1874-4499-A1E3-CD660B0CD2D2}"/>
              </a:ext>
            </a:extLst>
          </p:cNvPr>
          <p:cNvSpPr txBox="1"/>
          <p:nvPr/>
        </p:nvSpPr>
        <p:spPr>
          <a:xfrm>
            <a:off x="3747537" y="2673464"/>
            <a:ext cx="4724659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pc="10" dirty="0">
                <a:latin typeface="Arial"/>
                <a:cs typeface="Arial"/>
              </a:rPr>
              <a:t>Useful to move around the scene while developing or troubleshooting.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CA" spc="1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pc="10" dirty="0">
                <a:latin typeface="Arial"/>
                <a:cs typeface="Arial"/>
              </a:rPr>
              <a:t>Saves position and type of camera view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CA" spc="10" dirty="0">
              <a:latin typeface="Arial"/>
              <a:cs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CA" spc="10" dirty="0">
                <a:latin typeface="Arial"/>
                <a:cs typeface="Arial"/>
              </a:rPr>
              <a:t>Edit description by clicking on edit icon.</a:t>
            </a:r>
          </a:p>
        </p:txBody>
      </p:sp>
    </p:spTree>
    <p:extLst>
      <p:ext uri="{BB962C8B-B14F-4D97-AF65-F5344CB8AC3E}">
        <p14:creationId xmlns:p14="http://schemas.microsoft.com/office/powerpoint/2010/main" val="123819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610916" y="780162"/>
            <a:ext cx="217142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Camera</a:t>
            </a:r>
            <a:r>
              <a:rPr lang="en-CA" sz="2400" b="1" spc="10" dirty="0">
                <a:latin typeface="Arial"/>
                <a:cs typeface="Arial"/>
              </a:rPr>
              <a:t> Gizmo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649073" y="1273781"/>
            <a:ext cx="5709643" cy="5078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100" spc="10" dirty="0">
                <a:latin typeface="Arial"/>
                <a:cs typeface="Arial"/>
              </a:rPr>
              <a:t>You can perform most of the actions described above using the Camera Gizmo. You can show/hide the Camera</a:t>
            </a:r>
            <a:r>
              <a:rPr lang="en-CA" sz="1100" spc="10" dirty="0">
                <a:latin typeface="Arial"/>
                <a:cs typeface="Arial"/>
              </a:rPr>
              <a:t> </a:t>
            </a:r>
            <a:r>
              <a:rPr lang="en-US" sz="1100" spc="10" dirty="0">
                <a:cs typeface="Arial"/>
              </a:rPr>
              <a:t>Navigation gizmo on the </a:t>
            </a:r>
            <a:r>
              <a:rPr lang="en-US" sz="1100" b="1" spc="10" dirty="0">
                <a:cs typeface="Arial"/>
              </a:rPr>
              <a:t>View Menu</a:t>
            </a:r>
            <a:r>
              <a:rPr lang="en-US" sz="1100" spc="10" dirty="0">
                <a:cs typeface="Arial"/>
              </a:rPr>
              <a:t>.</a:t>
            </a:r>
            <a:endParaRPr lang="en-US" sz="1050" dirty="0">
              <a:cs typeface="Arial"/>
            </a:endParaRPr>
          </a:p>
          <a:p>
            <a:pPr marL="0">
              <a:lnSpc>
                <a:spcPct val="100000"/>
              </a:lnSpc>
            </a:pPr>
            <a:endParaRPr sz="1100" dirty="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641184" y="1838209"/>
            <a:ext cx="11887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0" rIns="0" bIns="0" rtlCol="0" anchor="ctr" anchorCtr="0">
            <a:no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Gizmo Area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2500905" y="1828872"/>
            <a:ext cx="11887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0" rIns="0" bIns="0" rtlCol="0" anchor="ctr" anchorCtr="0">
            <a:no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Orbit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1" name="text 1"/>
          <p:cNvSpPr txBox="1"/>
          <p:nvPr/>
        </p:nvSpPr>
        <p:spPr>
          <a:xfrm>
            <a:off x="4285979" y="1828872"/>
            <a:ext cx="11887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0" rIns="0" bIns="0" rtlCol="0" anchor="ctr" anchorCtr="0">
            <a:no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Fly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text 1"/>
          <p:cNvSpPr txBox="1"/>
          <p:nvPr/>
        </p:nvSpPr>
        <p:spPr>
          <a:xfrm>
            <a:off x="6307163" y="1828872"/>
            <a:ext cx="1188720" cy="274320"/>
          </a:xfrm>
          <a:prstGeom prst="rect">
            <a:avLst/>
          </a:prstGeom>
          <a:solidFill>
            <a:schemeClr val="accent2"/>
          </a:solidFill>
        </p:spPr>
        <p:txBody>
          <a:bodyPr vert="horz" wrap="none" lIns="91440" tIns="0" rIns="0" bIns="0" rtlCol="0" anchor="ctr" anchorCtr="0">
            <a:no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First Person</a:t>
            </a:r>
            <a:endParaRPr sz="1400" dirty="0"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3" y="2227495"/>
            <a:ext cx="1262386" cy="1202870"/>
          </a:xfrm>
          <a:prstGeom prst="rect">
            <a:avLst/>
          </a:prstGeom>
        </p:spPr>
      </p:pic>
      <p:sp>
        <p:nvSpPr>
          <p:cNvPr id="14" name="text 1"/>
          <p:cNvSpPr txBox="1"/>
          <p:nvPr/>
        </p:nvSpPr>
        <p:spPr>
          <a:xfrm>
            <a:off x="2443790" y="2589763"/>
            <a:ext cx="89229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Translation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5" name="text 1"/>
          <p:cNvSpPr txBox="1"/>
          <p:nvPr/>
        </p:nvSpPr>
        <p:spPr>
          <a:xfrm>
            <a:off x="4299560" y="2589763"/>
            <a:ext cx="89229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Translation</a:t>
            </a:r>
          </a:p>
        </p:txBody>
      </p:sp>
      <p:sp>
        <p:nvSpPr>
          <p:cNvPr id="16" name="text 1"/>
          <p:cNvSpPr txBox="1"/>
          <p:nvPr/>
        </p:nvSpPr>
        <p:spPr>
          <a:xfrm>
            <a:off x="6307163" y="2571855"/>
            <a:ext cx="89229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Translation</a:t>
            </a:r>
          </a:p>
        </p:txBody>
      </p:sp>
      <p:pic>
        <p:nvPicPr>
          <p:cNvPr id="17" name="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3" y="3624284"/>
            <a:ext cx="1262386" cy="1202871"/>
          </a:xfrm>
          <a:prstGeom prst="rect">
            <a:avLst/>
          </a:prstGeom>
        </p:spPr>
      </p:pic>
      <p:sp>
        <p:nvSpPr>
          <p:cNvPr id="18" name="text 1"/>
          <p:cNvSpPr txBox="1"/>
          <p:nvPr/>
        </p:nvSpPr>
        <p:spPr>
          <a:xfrm>
            <a:off x="2443790" y="4033207"/>
            <a:ext cx="677108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Rotation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text 1"/>
          <p:cNvSpPr txBox="1"/>
          <p:nvPr/>
        </p:nvSpPr>
        <p:spPr>
          <a:xfrm>
            <a:off x="2443790" y="4213636"/>
            <a:ext cx="1323439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(around point of </a:t>
            </a:r>
            <a:br>
              <a:rPr lang="en-CA" sz="1400" spc="10" dirty="0">
                <a:latin typeface="Arial"/>
                <a:cs typeface="Arial"/>
              </a:rPr>
            </a:br>
            <a:r>
              <a:rPr sz="1400" spc="10" dirty="0">
                <a:latin typeface="Arial"/>
                <a:cs typeface="Arial"/>
              </a:rPr>
              <a:t>interest)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0" name="text 1"/>
          <p:cNvSpPr txBox="1"/>
          <p:nvPr/>
        </p:nvSpPr>
        <p:spPr>
          <a:xfrm>
            <a:off x="4299560" y="4033207"/>
            <a:ext cx="39305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Look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1" name="text 1"/>
          <p:cNvSpPr txBox="1"/>
          <p:nvPr/>
        </p:nvSpPr>
        <p:spPr>
          <a:xfrm>
            <a:off x="6307163" y="4015299"/>
            <a:ext cx="39305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Look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2" name="Imag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3" y="5067731"/>
            <a:ext cx="1262386" cy="1202870"/>
          </a:xfrm>
          <a:prstGeom prst="rect">
            <a:avLst/>
          </a:prstGeom>
        </p:spPr>
      </p:pic>
      <p:sp>
        <p:nvSpPr>
          <p:cNvPr id="23" name="text 1"/>
          <p:cNvSpPr txBox="1"/>
          <p:nvPr/>
        </p:nvSpPr>
        <p:spPr>
          <a:xfrm>
            <a:off x="2443790" y="5476650"/>
            <a:ext cx="46198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Zoom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text 1"/>
          <p:cNvSpPr txBox="1"/>
          <p:nvPr/>
        </p:nvSpPr>
        <p:spPr>
          <a:xfrm>
            <a:off x="4299560" y="5476650"/>
            <a:ext cx="1538306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Vertical Translation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text 1"/>
          <p:cNvSpPr txBox="1"/>
          <p:nvPr/>
        </p:nvSpPr>
        <p:spPr>
          <a:xfrm>
            <a:off x="6307163" y="5458742"/>
            <a:ext cx="442750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400" spc="10" dirty="0">
                <a:latin typeface="Arial"/>
                <a:cs typeface="Arial"/>
              </a:rPr>
              <a:t>Jump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1531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 1"/>
          <p:cNvSpPr txBox="1"/>
          <p:nvPr/>
        </p:nvSpPr>
        <p:spPr>
          <a:xfrm>
            <a:off x="499472" y="1013843"/>
            <a:ext cx="192905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dirty="0"/>
              <a:t>Follow a Part</a:t>
            </a:r>
          </a:p>
        </p:txBody>
      </p:sp>
      <p:pic>
        <p:nvPicPr>
          <p:cNvPr id="9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01" y="1010560"/>
            <a:ext cx="1887003" cy="375897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BA99644E-5B97-48F4-A06D-0BFEABCE53B5}"/>
              </a:ext>
            </a:extLst>
          </p:cNvPr>
          <p:cNvSpPr txBox="1"/>
          <p:nvPr/>
        </p:nvSpPr>
        <p:spPr>
          <a:xfrm>
            <a:off x="430803" y="3548307"/>
            <a:ext cx="7125401" cy="8636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CA" spc="10" dirty="0">
                <a:latin typeface="Arial"/>
                <a:cs typeface="Arial"/>
              </a:rPr>
              <a:t>Homework:</a:t>
            </a:r>
          </a:p>
          <a:p>
            <a:pPr>
              <a:lnSpc>
                <a:spcPts val="2300"/>
              </a:lnSpc>
            </a:pPr>
            <a:endParaRPr lang="en-CA" spc="10" dirty="0">
              <a:latin typeface="Arial"/>
              <a:cs typeface="Arial"/>
            </a:endParaRPr>
          </a:p>
          <a:p>
            <a:pPr>
              <a:lnSpc>
                <a:spcPts val="2300"/>
              </a:lnSpc>
            </a:pPr>
            <a:r>
              <a:rPr lang="en-CA" spc="10" dirty="0">
                <a:latin typeface="Arial"/>
                <a:cs typeface="Arial"/>
              </a:rPr>
              <a:t>During assignment #2 test, select a box to follow and test this option.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C79D75B5-2BBF-419B-AEA9-E8025679B9C5}"/>
              </a:ext>
            </a:extLst>
          </p:cNvPr>
          <p:cNvSpPr txBox="1"/>
          <p:nvPr/>
        </p:nvSpPr>
        <p:spPr>
          <a:xfrm>
            <a:off x="474098" y="1615961"/>
            <a:ext cx="7125401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pc="10" dirty="0">
                <a:cs typeface="Arial"/>
              </a:rPr>
              <a:t>This tool allows the Orbit Camera to follow a part. It's a great tool to keep up with a sequence of events and inspect </a:t>
            </a:r>
            <a:r>
              <a:rPr lang="en-US" sz="1600" spc="10" dirty="0">
                <a:cs typeface="Arial"/>
              </a:rPr>
              <a:t>possible failures. To start following a part, </a:t>
            </a:r>
            <a:r>
              <a:rPr lang="en-US" sz="1600" b="1" spc="10" dirty="0">
                <a:cs typeface="Arial"/>
              </a:rPr>
              <a:t>Select</a:t>
            </a:r>
            <a:r>
              <a:rPr lang="en-US" sz="1600" spc="10" dirty="0">
                <a:cs typeface="Arial"/>
              </a:rPr>
              <a:t> the Follow a Part icon on the toolbar and next </a:t>
            </a:r>
            <a:r>
              <a:rPr lang="en-US" sz="1600" b="1" spc="10" dirty="0">
                <a:cs typeface="Arial"/>
              </a:rPr>
              <a:t>Left-click</a:t>
            </a:r>
            <a:r>
              <a:rPr lang="en-US" sz="1600" spc="10" dirty="0">
                <a:cs typeface="Arial"/>
              </a:rPr>
              <a:t> on the </a:t>
            </a:r>
            <a:r>
              <a:rPr lang="en-US" sz="1400" spc="10" dirty="0">
                <a:cs typeface="Arial"/>
              </a:rPr>
              <a:t>part to follow. To stop following a part, </a:t>
            </a:r>
            <a:r>
              <a:rPr lang="en-US" sz="1400" b="1" spc="10" dirty="0">
                <a:cs typeface="Arial"/>
              </a:rPr>
              <a:t>Double Left-click</a:t>
            </a:r>
            <a:r>
              <a:rPr lang="en-US" sz="1400" spc="10" dirty="0">
                <a:cs typeface="Arial"/>
              </a:rPr>
              <a:t> anywhere in the scene or press the </a:t>
            </a:r>
            <a:r>
              <a:rPr lang="en-US" sz="1400" b="1" spc="10" dirty="0">
                <a:cs typeface="Arial"/>
              </a:rPr>
              <a:t>ESC</a:t>
            </a:r>
            <a:r>
              <a:rPr lang="en-US" sz="1400" spc="10" dirty="0">
                <a:cs typeface="Arial"/>
              </a:rPr>
              <a:t> key.</a:t>
            </a: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350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lang="en-US" dirty="0"/>
              <a:t>Opening a Scene</a:t>
            </a:r>
            <a:endParaRPr dirty="0"/>
          </a:p>
        </p:txBody>
      </p:sp>
      <p:sp>
        <p:nvSpPr>
          <p:cNvPr id="26" name="text 1">
            <a:extLst>
              <a:ext uri="{FF2B5EF4-FFF2-40B4-BE49-F238E27FC236}">
                <a16:creationId xmlns:a16="http://schemas.microsoft.com/office/drawing/2014/main" id="{D0342991-498F-4BAD-9CD9-47976F758E28}"/>
              </a:ext>
            </a:extLst>
          </p:cNvPr>
          <p:cNvSpPr txBox="1"/>
          <p:nvPr/>
        </p:nvSpPr>
        <p:spPr>
          <a:xfrm>
            <a:off x="501804" y="1413021"/>
            <a:ext cx="7256756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To open a scene choose </a:t>
            </a:r>
            <a:r>
              <a:rPr b="1" spc="10" dirty="0">
                <a:latin typeface="Arial"/>
                <a:cs typeface="Arial"/>
              </a:rPr>
              <a:t>Open</a:t>
            </a:r>
            <a:r>
              <a:rPr spc="10" dirty="0">
                <a:latin typeface="Arial"/>
                <a:cs typeface="Arial"/>
              </a:rPr>
              <a:t> from the </a:t>
            </a:r>
            <a:r>
              <a:rPr b="1" spc="10" dirty="0">
                <a:latin typeface="Arial"/>
                <a:cs typeface="Arial"/>
              </a:rPr>
              <a:t>File Menu (Ctrl + O)</a:t>
            </a:r>
            <a:r>
              <a:rPr spc="10" dirty="0">
                <a:latin typeface="Arial"/>
                <a:cs typeface="Arial"/>
              </a:rPr>
              <a:t> and select it from the list by </a:t>
            </a:r>
            <a:r>
              <a:rPr b="1" spc="10" dirty="0">
                <a:latin typeface="Arial"/>
                <a:cs typeface="Arial"/>
              </a:rPr>
              <a:t>Left-clicking</a:t>
            </a:r>
            <a:r>
              <a:rPr spc="10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27" name="Image">
            <a:extLst>
              <a:ext uri="{FF2B5EF4-FFF2-40B4-BE49-F238E27FC236}">
                <a16:creationId xmlns:a16="http://schemas.microsoft.com/office/drawing/2014/main" id="{E49C07F3-407B-43A9-BD55-F7BA3DC80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9600" y="1906983"/>
            <a:ext cx="2732596" cy="188634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28" name="text 1">
            <a:extLst>
              <a:ext uri="{FF2B5EF4-FFF2-40B4-BE49-F238E27FC236}">
                <a16:creationId xmlns:a16="http://schemas.microsoft.com/office/drawing/2014/main" id="{E37359CB-1045-4AE1-87B4-90FB76F916B0}"/>
              </a:ext>
            </a:extLst>
          </p:cNvPr>
          <p:cNvSpPr txBox="1"/>
          <p:nvPr/>
        </p:nvSpPr>
        <p:spPr>
          <a:xfrm>
            <a:off x="501804" y="2044241"/>
            <a:ext cx="5407796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FACTORY I/O comes with 21 </a:t>
            </a:r>
            <a:r>
              <a:rPr spc="10" dirty="0">
                <a:solidFill>
                  <a:srgbClr val="009688"/>
                </a:solidFill>
                <a:latin typeface="Arial"/>
                <a:cs typeface="Arial"/>
              </a:rPr>
              <a:t>Scenes</a:t>
            </a:r>
            <a:r>
              <a:rPr spc="10" dirty="0">
                <a:latin typeface="Arial"/>
                <a:cs typeface="Arial"/>
              </a:rPr>
              <a:t>, which can be accessed under the </a:t>
            </a:r>
            <a:r>
              <a:rPr b="1" spc="10" dirty="0">
                <a:latin typeface="Arial"/>
                <a:cs typeface="Arial"/>
              </a:rPr>
              <a:t>Scenes</a:t>
            </a:r>
            <a:r>
              <a:rPr spc="10" dirty="0">
                <a:latin typeface="Arial"/>
                <a:cs typeface="Arial"/>
              </a:rPr>
              <a:t> tab. You may also use any of these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scenes as a starting point for a new one by opening and saving it with a custom name.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30" name="Image">
            <a:extLst>
              <a:ext uri="{FF2B5EF4-FFF2-40B4-BE49-F238E27FC236}">
                <a16:creationId xmlns:a16="http://schemas.microsoft.com/office/drawing/2014/main" id="{A6BC6800-2592-41AF-AF87-F21DD0812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03" y="3283508"/>
            <a:ext cx="5748287" cy="300645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914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43F87E6-39E7-494A-9B0A-B0022E079B90}"/>
              </a:ext>
            </a:extLst>
          </p:cNvPr>
          <p:cNvSpPr txBox="1"/>
          <p:nvPr/>
        </p:nvSpPr>
        <p:spPr>
          <a:xfrm>
            <a:off x="534920" y="1383413"/>
            <a:ext cx="7125401" cy="11586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300"/>
              </a:lnSpc>
            </a:pPr>
            <a:r>
              <a:rPr spc="10" dirty="0">
                <a:latin typeface="Arial"/>
                <a:cs typeface="Arial"/>
              </a:rPr>
              <a:t>FACTORY I/O includes a large selection of parts inspired bu the most common industrial equipment. You create a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virtual factory by placing and arranging these parts together. By following the next steps you will learn to create a simple sorting system.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60C48D45-6473-4581-879E-0E213DE5891E}"/>
              </a:ext>
            </a:extLst>
          </p:cNvPr>
          <p:cNvSpPr txBox="1"/>
          <p:nvPr/>
        </p:nvSpPr>
        <p:spPr>
          <a:xfrm>
            <a:off x="534920" y="2897414"/>
            <a:ext cx="3218306" cy="27699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spc="10" dirty="0">
                <a:latin typeface="Arial"/>
                <a:cs typeface="Arial"/>
              </a:rPr>
              <a:t>Click on </a:t>
            </a:r>
            <a:r>
              <a:rPr b="1" spc="10" dirty="0">
                <a:latin typeface="Arial"/>
                <a:cs typeface="Arial"/>
              </a:rPr>
              <a:t>File</a:t>
            </a:r>
            <a:r>
              <a:rPr spc="10" dirty="0">
                <a:latin typeface="Arial"/>
                <a:cs typeface="Arial"/>
              </a:rPr>
              <a:t>, choose </a:t>
            </a:r>
            <a:r>
              <a:rPr b="1" spc="10" dirty="0">
                <a:latin typeface="Arial"/>
                <a:cs typeface="Arial"/>
              </a:rPr>
              <a:t>New</a:t>
            </a:r>
            <a:r>
              <a:rPr spc="10" dirty="0">
                <a:latin typeface="Arial"/>
                <a:cs typeface="Arial"/>
              </a:rPr>
              <a:t> (</a:t>
            </a:r>
            <a:r>
              <a:rPr b="1" spc="10" dirty="0">
                <a:latin typeface="Arial"/>
                <a:cs typeface="Arial"/>
              </a:rPr>
              <a:t>Ctrl + N</a:t>
            </a:r>
            <a:r>
              <a:rPr spc="10" dirty="0">
                <a:latin typeface="Arial"/>
                <a:cs typeface="Arial"/>
              </a:rPr>
              <a:t>) to create an empty scene.</a:t>
            </a:r>
            <a:endParaRPr lang="en-CA" spc="1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en-US" spc="1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en-CA" spc="10" dirty="0">
                <a:cs typeface="Arial"/>
              </a:rPr>
              <a:t>On the </a:t>
            </a:r>
            <a:r>
              <a:rPr lang="en-CA" b="1" spc="10" dirty="0">
                <a:cs typeface="Arial"/>
              </a:rPr>
              <a:t>Toolbar</a:t>
            </a:r>
            <a:r>
              <a:rPr lang="en-CA" spc="10" dirty="0">
                <a:cs typeface="Arial"/>
              </a:rPr>
              <a:t>, select the </a:t>
            </a:r>
            <a:r>
              <a:rPr lang="en-CA" b="1" spc="10" dirty="0">
                <a:cs typeface="Arial"/>
              </a:rPr>
              <a:t>Orbit</a:t>
            </a:r>
            <a:r>
              <a:rPr lang="en-CA" spc="10" dirty="0">
                <a:cs typeface="Arial"/>
              </a:rPr>
              <a:t> camera - you should use the Orbit camera when editing. If the Palette is not visible click on the </a:t>
            </a:r>
            <a:r>
              <a:rPr lang="en-CA" b="1" spc="10" dirty="0">
                <a:cs typeface="Arial"/>
              </a:rPr>
              <a:t>Palette</a:t>
            </a:r>
            <a:r>
              <a:rPr lang="en-CA" spc="10" dirty="0">
                <a:cs typeface="Arial"/>
              </a:rPr>
              <a:t> icon.</a:t>
            </a:r>
          </a:p>
        </p:txBody>
      </p:sp>
      <p:pic>
        <p:nvPicPr>
          <p:cNvPr id="14" name="Image">
            <a:extLst>
              <a:ext uri="{FF2B5EF4-FFF2-40B4-BE49-F238E27FC236}">
                <a16:creationId xmlns:a16="http://schemas.microsoft.com/office/drawing/2014/main" id="{EAF821AB-52BC-4D96-A667-A9331ADC3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620" y="2744061"/>
            <a:ext cx="3875306" cy="258861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9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3D4CD7-D24A-41B7-A04B-DAAD2F6746D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6DD1E4-82B6-42AA-8980-5D9A1FAC58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9054F8-227E-4038-8E6B-5F89527D3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45AEB54E-7043-490F-B4D8-25F44BAE75E1}"/>
              </a:ext>
            </a:extLst>
          </p:cNvPr>
          <p:cNvSpPr txBox="1"/>
          <p:nvPr/>
        </p:nvSpPr>
        <p:spPr>
          <a:xfrm>
            <a:off x="692318" y="1331476"/>
            <a:ext cx="7125401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en-CA" spc="10" dirty="0">
                <a:cs typeface="Arial"/>
              </a:rPr>
              <a:t>Choose </a:t>
            </a:r>
            <a:r>
              <a:rPr lang="en-CA" b="1" spc="10" dirty="0">
                <a:cs typeface="Arial"/>
              </a:rPr>
              <a:t>Heavy Load Parts</a:t>
            </a:r>
            <a:r>
              <a:rPr lang="en-CA" spc="10" dirty="0">
                <a:cs typeface="Arial"/>
              </a:rPr>
              <a:t> category from the </a:t>
            </a:r>
            <a:r>
              <a:rPr lang="en-CA" b="1" spc="10" dirty="0">
                <a:cs typeface="Arial"/>
              </a:rPr>
              <a:t>Palette</a:t>
            </a:r>
            <a:r>
              <a:rPr lang="en-CA" spc="10" dirty="0">
                <a:cs typeface="Arial"/>
              </a:rPr>
              <a:t> and </a:t>
            </a:r>
            <a:r>
              <a:rPr lang="en-CA" b="1" spc="10" dirty="0">
                <a:cs typeface="Arial"/>
              </a:rPr>
              <a:t>Left-click</a:t>
            </a:r>
            <a:r>
              <a:rPr lang="en-CA" spc="10" dirty="0">
                <a:cs typeface="Arial"/>
              </a:rPr>
              <a:t> and </a:t>
            </a:r>
            <a:r>
              <a:rPr lang="en-CA" b="1" spc="10" dirty="0">
                <a:cs typeface="Arial"/>
              </a:rPr>
              <a:t>Drag</a:t>
            </a:r>
            <a:r>
              <a:rPr lang="en-CA" spc="10" dirty="0">
                <a:cs typeface="Arial"/>
              </a:rPr>
              <a:t> a </a:t>
            </a:r>
            <a:r>
              <a:rPr spc="10" dirty="0">
                <a:latin typeface="Arial"/>
                <a:cs typeface="Arial"/>
              </a:rPr>
              <a:t>Roller Conveyor (2m) into the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scene. When a new part is created it automatically becomes selected, indicated by a white bounding box.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1A549E26-A94B-4EF6-90F8-CE9776254D80}"/>
              </a:ext>
            </a:extLst>
          </p:cNvPr>
          <p:cNvSpPr txBox="1"/>
          <p:nvPr/>
        </p:nvSpPr>
        <p:spPr>
          <a:xfrm>
            <a:off x="1007116" y="2502025"/>
            <a:ext cx="681060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When you drag a selected part it will move on the horizontal plane; to move it vertically press the </a:t>
            </a:r>
            <a:r>
              <a:rPr b="1" spc="10" dirty="0">
                <a:latin typeface="Arial"/>
                <a:cs typeface="Arial"/>
              </a:rPr>
              <a:t>V</a:t>
            </a:r>
            <a:r>
              <a:rPr spc="10" dirty="0">
                <a:latin typeface="Arial"/>
                <a:cs typeface="Arial"/>
              </a:rPr>
              <a:t> key and</a:t>
            </a:r>
            <a:r>
              <a:rPr lang="en-US" spc="10" dirty="0">
                <a:latin typeface="Arial"/>
                <a:cs typeface="Arial"/>
              </a:rPr>
              <a:t> drag.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FDEFFBAB-239D-43C6-B1F7-54D8593969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116" y="3290767"/>
            <a:ext cx="6415576" cy="285335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95109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085CB46E-02E7-4544-A496-64E8F75CED2D}"/>
              </a:ext>
            </a:extLst>
          </p:cNvPr>
          <p:cNvSpPr txBox="1"/>
          <p:nvPr/>
        </p:nvSpPr>
        <p:spPr>
          <a:xfrm>
            <a:off x="501804" y="1385259"/>
            <a:ext cx="7310701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spc="10" dirty="0">
                <a:latin typeface="Arial"/>
                <a:cs typeface="Arial"/>
              </a:rPr>
              <a:t>Set the camera point of interest on the edge of the conveyor by </a:t>
            </a:r>
            <a:r>
              <a:rPr b="1" spc="10" dirty="0">
                <a:latin typeface="Arial"/>
                <a:cs typeface="Arial"/>
              </a:rPr>
              <a:t>Double Left-clicking</a:t>
            </a:r>
            <a:r>
              <a:rPr spc="10" dirty="0">
                <a:latin typeface="Arial"/>
                <a:cs typeface="Arial"/>
              </a:rPr>
              <a:t> on it. Next, zoom in with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the </a:t>
            </a:r>
            <a:r>
              <a:rPr lang="en-CA" b="1" spc="10" dirty="0">
                <a:cs typeface="Arial"/>
              </a:rPr>
              <a:t>Mouse Wheel</a:t>
            </a:r>
            <a:r>
              <a:rPr lang="en-CA" spc="10" dirty="0">
                <a:cs typeface="Arial"/>
              </a:rPr>
              <a:t> to get a closer view. Most parts will be </a:t>
            </a:r>
            <a:r>
              <a:rPr lang="en-CA" b="1" spc="10" dirty="0">
                <a:cs typeface="Arial"/>
              </a:rPr>
              <a:t>created at the height of the point of interest</a:t>
            </a:r>
            <a:r>
              <a:rPr lang="en-CA" spc="10" dirty="0">
                <a:cs typeface="Arial"/>
              </a:rPr>
              <a:t>, except those which are typically placed on the floor, such as conveyors, racks, stairs, etc.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1" name="Image">
            <a:extLst>
              <a:ext uri="{FF2B5EF4-FFF2-40B4-BE49-F238E27FC236}">
                <a16:creationId xmlns:a16="http://schemas.microsoft.com/office/drawing/2014/main" id="{2FDB395C-B131-4341-AEBE-4FAF7FF60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7" y="3277320"/>
            <a:ext cx="3849185" cy="23155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9376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04264593-8376-46F2-B047-1D0B30FB2EB9}"/>
              </a:ext>
            </a:extLst>
          </p:cNvPr>
          <p:cNvSpPr txBox="1"/>
          <p:nvPr/>
        </p:nvSpPr>
        <p:spPr>
          <a:xfrm>
            <a:off x="501804" y="1415633"/>
            <a:ext cx="6609161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spc="10" dirty="0">
                <a:latin typeface="Arial"/>
                <a:cs typeface="Arial"/>
              </a:rPr>
              <a:t>On the </a:t>
            </a:r>
            <a:r>
              <a:rPr b="1" spc="10" dirty="0">
                <a:latin typeface="Arial"/>
                <a:cs typeface="Arial"/>
              </a:rPr>
              <a:t>Palette</a:t>
            </a:r>
            <a:r>
              <a:rPr spc="10" dirty="0">
                <a:latin typeface="Arial"/>
                <a:cs typeface="Arial"/>
              </a:rPr>
              <a:t>, select the </a:t>
            </a:r>
            <a:r>
              <a:rPr b="1" spc="10" dirty="0">
                <a:latin typeface="Arial"/>
                <a:cs typeface="Arial"/>
              </a:rPr>
              <a:t>Sensors</a:t>
            </a:r>
            <a:r>
              <a:rPr spc="10" dirty="0">
                <a:latin typeface="Arial"/>
                <a:cs typeface="Arial"/>
              </a:rPr>
              <a:t> category and </a:t>
            </a:r>
            <a:r>
              <a:rPr b="1" spc="10" dirty="0">
                <a:latin typeface="Arial"/>
                <a:cs typeface="Arial"/>
              </a:rPr>
              <a:t>Left-click</a:t>
            </a:r>
            <a:r>
              <a:rPr spc="10" dirty="0">
                <a:latin typeface="Arial"/>
                <a:cs typeface="Arial"/>
              </a:rPr>
              <a:t> and </a:t>
            </a:r>
            <a:r>
              <a:rPr b="1" spc="10" dirty="0">
                <a:latin typeface="Arial"/>
                <a:cs typeface="Arial"/>
              </a:rPr>
              <a:t>Drag</a:t>
            </a:r>
            <a:r>
              <a:rPr spc="10" dirty="0">
                <a:latin typeface="Arial"/>
                <a:cs typeface="Arial"/>
              </a:rPr>
              <a:t> a diffuse sensor. While holding the </a:t>
            </a:r>
            <a:r>
              <a:rPr b="1" spc="10" dirty="0">
                <a:latin typeface="Arial"/>
                <a:cs typeface="Arial"/>
              </a:rPr>
              <a:t>LMB</a:t>
            </a:r>
            <a:r>
              <a:rPr lang="en-US" b="1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down, place the sensor at the edge of the conveyor.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FABE5966-4FE5-4239-B455-2569ED879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59" y="2552715"/>
            <a:ext cx="5525686" cy="310490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3925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01882D-08FF-4521-8D4C-4C79053EDF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AD70F1-7422-4349-AE58-2536490458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194C12-928D-4F79-B817-1D38A5786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8B6AEC01-7FCC-4087-8061-9209D4D3D1B8}"/>
              </a:ext>
            </a:extLst>
          </p:cNvPr>
          <p:cNvSpPr txBox="1"/>
          <p:nvPr/>
        </p:nvSpPr>
        <p:spPr>
          <a:xfrm>
            <a:off x="501804" y="1476251"/>
            <a:ext cx="715944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 startAt="6"/>
            </a:pPr>
            <a:r>
              <a:rPr b="1" spc="10" dirty="0">
                <a:cs typeface="Arial"/>
              </a:rPr>
              <a:t>Right-click</a:t>
            </a:r>
            <a:r>
              <a:rPr spc="10" dirty="0">
                <a:cs typeface="Arial"/>
              </a:rPr>
              <a:t> on the diffuse sensor and select </a:t>
            </a:r>
            <a:r>
              <a:rPr b="1" spc="10" dirty="0">
                <a:cs typeface="Arial"/>
              </a:rPr>
              <a:t>Duplicate</a:t>
            </a:r>
            <a:r>
              <a:rPr spc="10" dirty="0">
                <a:cs typeface="Arial"/>
              </a:rPr>
              <a:t> (</a:t>
            </a:r>
            <a:r>
              <a:rPr b="1" spc="10" dirty="0">
                <a:cs typeface="Arial"/>
              </a:rPr>
              <a:t>Left Alt</a:t>
            </a:r>
            <a:r>
              <a:rPr spc="10" dirty="0">
                <a:cs typeface="Arial"/>
              </a:rPr>
              <a:t>) from the context menu. Next, move the</a:t>
            </a:r>
            <a:r>
              <a:rPr lang="en-US" spc="10" dirty="0">
                <a:cs typeface="Arial"/>
              </a:rPr>
              <a:t> </a:t>
            </a:r>
            <a:r>
              <a:rPr lang="en-CA" spc="10" dirty="0">
                <a:cs typeface="Arial"/>
              </a:rPr>
              <a:t>duplicated sensor to the other end of the conveyor.</a:t>
            </a:r>
            <a:endParaRPr dirty="0">
              <a:cs typeface="Arial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A39E6CD1-D23F-4EF7-A07C-A910E81C5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89" y="2673911"/>
            <a:ext cx="5442935" cy="32742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396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err="1"/>
              <a:t>Factoryio</a:t>
            </a:r>
            <a:r>
              <a:rPr lang="en-US" dirty="0"/>
              <a:t> – Intro            (All images: © 2006-2019 Real Games All rights reserved)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6D67DE3C-DE2F-44D4-A561-FCFBB9494FF6}"/>
              </a:ext>
            </a:extLst>
          </p:cNvPr>
          <p:cNvSpPr txBox="1"/>
          <p:nvPr/>
        </p:nvSpPr>
        <p:spPr>
          <a:xfrm>
            <a:off x="218470" y="869105"/>
            <a:ext cx="224099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b="1" spc="10" dirty="0">
                <a:latin typeface="Arial"/>
                <a:cs typeface="Arial"/>
              </a:rPr>
              <a:t>Getting Started</a:t>
            </a:r>
            <a:endParaRPr sz="2400" b="1" dirty="0">
              <a:latin typeface="Arial"/>
              <a:cs typeface="Arial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70ADE9AB-6A99-4EDC-AB0A-E96CC1C65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76" y="2885046"/>
            <a:ext cx="5736188" cy="3225196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492FEDB0-81A7-4075-B641-8F3F516EB1EF}"/>
              </a:ext>
            </a:extLst>
          </p:cNvPr>
          <p:cNvSpPr txBox="1"/>
          <p:nvPr/>
        </p:nvSpPr>
        <p:spPr>
          <a:xfrm>
            <a:off x="484910" y="1405412"/>
            <a:ext cx="7301346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pc="10" dirty="0">
                <a:latin typeface="Arial"/>
                <a:cs typeface="Arial"/>
              </a:rPr>
              <a:t>Let’s </a:t>
            </a:r>
            <a:r>
              <a:rPr spc="10" dirty="0">
                <a:latin typeface="Arial"/>
                <a:cs typeface="Arial"/>
              </a:rPr>
              <a:t>walk you through the basics of FACTORY I/O, including: working with cameras,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creating/editing scenes and controlling them with external technologies. The goal is to allow you to be able to create a virtual factory and use it together with the PLC in the lab.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60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C18203-C56A-4307-9B23-7E519B15AD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AC41A2-8269-493B-AE90-E5CFFB7E1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9AF3E-0BBD-4748-B7A1-F0116B362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A41DF48-650D-4A50-A7DE-40CD34C6B52C}"/>
              </a:ext>
            </a:extLst>
          </p:cNvPr>
          <p:cNvSpPr txBox="1"/>
          <p:nvPr/>
        </p:nvSpPr>
        <p:spPr>
          <a:xfrm>
            <a:off x="501804" y="1410228"/>
            <a:ext cx="729465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7. Select all parts with the </a:t>
            </a:r>
            <a:r>
              <a:rPr b="1" spc="10" dirty="0">
                <a:latin typeface="Arial"/>
                <a:cs typeface="Arial"/>
              </a:rPr>
              <a:t>Rectangle Selection Tool</a:t>
            </a:r>
            <a:r>
              <a:rPr spc="10" dirty="0">
                <a:latin typeface="Arial"/>
                <a:cs typeface="Arial"/>
              </a:rPr>
              <a:t> by </a:t>
            </a:r>
            <a:r>
              <a:rPr b="1" spc="10" dirty="0">
                <a:latin typeface="Arial"/>
                <a:cs typeface="Arial"/>
              </a:rPr>
              <a:t>Left-clicking</a:t>
            </a:r>
            <a:r>
              <a:rPr spc="10" dirty="0">
                <a:latin typeface="Arial"/>
                <a:cs typeface="Arial"/>
              </a:rPr>
              <a:t> on the scene background and drawing a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rectangle intersecting all parts to be included in the selection.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2C652892-4C39-4318-A12E-28C908D5C42B}"/>
              </a:ext>
            </a:extLst>
          </p:cNvPr>
          <p:cNvSpPr txBox="1"/>
          <p:nvPr/>
        </p:nvSpPr>
        <p:spPr>
          <a:xfrm>
            <a:off x="503291" y="2574061"/>
            <a:ext cx="8063193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8. You can group parts together, which will allow you to easily select, move, rotate and duplicate them at once.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b="1" spc="10" dirty="0">
                <a:cs typeface="Arial"/>
              </a:rPr>
              <a:t>Right-click</a:t>
            </a:r>
            <a:r>
              <a:rPr lang="en-CA" spc="10" dirty="0">
                <a:cs typeface="Arial"/>
              </a:rPr>
              <a:t> on top of the selection and choose </a:t>
            </a:r>
            <a:r>
              <a:rPr lang="en-CA" b="1" spc="10" dirty="0">
                <a:cs typeface="Arial"/>
              </a:rPr>
              <a:t>Group</a:t>
            </a:r>
            <a:r>
              <a:rPr lang="en-CA" spc="10" dirty="0">
                <a:cs typeface="Arial"/>
              </a:rPr>
              <a:t> (</a:t>
            </a:r>
            <a:r>
              <a:rPr lang="en-CA" b="1" spc="10" dirty="0">
                <a:cs typeface="Arial"/>
              </a:rPr>
              <a:t>Ctrl + G</a:t>
            </a:r>
            <a:r>
              <a:rPr lang="en-CA" spc="10" dirty="0">
                <a:cs typeface="Arial"/>
              </a:rPr>
              <a:t>). At any moment, you can ungroup by </a:t>
            </a:r>
            <a:r>
              <a:rPr lang="en-CA" b="1" spc="10" dirty="0">
                <a:cs typeface="Arial"/>
              </a:rPr>
              <a:t>Right-clicking</a:t>
            </a:r>
            <a:r>
              <a:rPr lang="en-CA" spc="10" dirty="0">
                <a:cs typeface="Arial"/>
              </a:rPr>
              <a:t> on a group and selecting </a:t>
            </a:r>
            <a:r>
              <a:rPr lang="en-CA" b="1" spc="10" dirty="0">
                <a:cs typeface="Arial"/>
              </a:rPr>
              <a:t>Ungroup</a:t>
            </a:r>
            <a:r>
              <a:rPr lang="en-CA" spc="10" dirty="0">
                <a:cs typeface="Arial"/>
              </a:rPr>
              <a:t> (</a:t>
            </a:r>
            <a:r>
              <a:rPr lang="en-CA" b="1" spc="10" dirty="0">
                <a:cs typeface="Arial"/>
              </a:rPr>
              <a:t>Ctrl + G</a:t>
            </a:r>
            <a:r>
              <a:rPr lang="en-CA" spc="10" dirty="0">
                <a:cs typeface="Arial"/>
              </a:rPr>
              <a:t>). You can select a part within a group by holding the </a:t>
            </a:r>
            <a:r>
              <a:rPr lang="en-CA" b="1" spc="10" dirty="0">
                <a:cs typeface="Arial"/>
              </a:rPr>
              <a:t>Ctrl </a:t>
            </a:r>
            <a:r>
              <a:rPr lang="en-CA" spc="10" dirty="0">
                <a:cs typeface="Arial"/>
              </a:rPr>
              <a:t>key and </a:t>
            </a:r>
            <a:r>
              <a:rPr lang="en-CA" b="1" spc="10" dirty="0">
                <a:cs typeface="Arial"/>
              </a:rPr>
              <a:t>Left-clicking</a:t>
            </a:r>
            <a:r>
              <a:rPr lang="en-CA" spc="10" dirty="0"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30750B1D-139A-4359-B5EC-F47ADF6C6855}"/>
              </a:ext>
            </a:extLst>
          </p:cNvPr>
          <p:cNvSpPr txBox="1"/>
          <p:nvPr/>
        </p:nvSpPr>
        <p:spPr>
          <a:xfrm>
            <a:off x="501804" y="4323345"/>
            <a:ext cx="7294659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9. With the previous group selected, </a:t>
            </a:r>
            <a:r>
              <a:rPr b="1" spc="10" dirty="0">
                <a:latin typeface="Arial"/>
                <a:cs typeface="Arial"/>
              </a:rPr>
              <a:t>Right-click</a:t>
            </a:r>
            <a:r>
              <a:rPr spc="10" dirty="0">
                <a:latin typeface="Arial"/>
                <a:cs typeface="Arial"/>
              </a:rPr>
              <a:t> on any part and chose </a:t>
            </a:r>
            <a:r>
              <a:rPr b="1" spc="10" dirty="0">
                <a:latin typeface="Arial"/>
                <a:cs typeface="Arial"/>
              </a:rPr>
              <a:t>Duplicate</a:t>
            </a:r>
            <a:r>
              <a:rPr spc="10" dirty="0">
                <a:latin typeface="Arial"/>
                <a:cs typeface="Arial"/>
              </a:rPr>
              <a:t> (</a:t>
            </a:r>
            <a:r>
              <a:rPr b="1" spc="10" dirty="0">
                <a:latin typeface="Arial"/>
                <a:cs typeface="Arial"/>
              </a:rPr>
              <a:t>Left Alt</a:t>
            </a:r>
            <a:r>
              <a:rPr spc="10" dirty="0">
                <a:latin typeface="Arial"/>
                <a:cs typeface="Arial"/>
              </a:rPr>
              <a:t>). Move the newly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created group to a valid position and repeat the process, so you end up with three groups of conveyors and </a:t>
            </a:r>
            <a:r>
              <a:rPr lang="en-CA" sz="1600" spc="10" dirty="0">
                <a:cs typeface="Arial"/>
              </a:rPr>
              <a:t>sensors. When a red box surrounds groups or parts, it means they are intersecting other parts and will be </a:t>
            </a:r>
            <a:r>
              <a:rPr lang="en-CA" spc="10" dirty="0">
                <a:cs typeface="Arial"/>
              </a:rPr>
              <a:t>destroyed when switching from </a:t>
            </a:r>
            <a:r>
              <a:rPr lang="en-CA" b="1" spc="10" dirty="0">
                <a:cs typeface="Arial"/>
              </a:rPr>
              <a:t>Edit</a:t>
            </a:r>
            <a:r>
              <a:rPr lang="en-CA" spc="10" dirty="0">
                <a:cs typeface="Arial"/>
              </a:rPr>
              <a:t> to </a:t>
            </a:r>
            <a:r>
              <a:rPr lang="en-CA" b="1" spc="10" dirty="0">
                <a:cs typeface="Arial"/>
              </a:rPr>
              <a:t>Run Mode</a:t>
            </a:r>
            <a:r>
              <a:rPr lang="en-CA" spc="10" dirty="0">
                <a:cs typeface="Arial"/>
              </a:rPr>
              <a:t>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3689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037A65-EB50-4D63-A478-F5386D8F65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BBDA16-F4D3-475C-B97D-0BC7FD99F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578E8-A7E2-40BF-B7E9-1A644F8DE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4CCAC9D5-6E3C-4C83-8E5E-4DA3BC2A1330}"/>
              </a:ext>
            </a:extLst>
          </p:cNvPr>
          <p:cNvSpPr txBox="1"/>
          <p:nvPr/>
        </p:nvSpPr>
        <p:spPr>
          <a:xfrm>
            <a:off x="501803" y="1441691"/>
            <a:ext cx="7599459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buFont typeface="+mj-lt"/>
              <a:buAutoNum type="arabicPeriod" startAt="10"/>
            </a:pPr>
            <a:r>
              <a:rPr spc="10" dirty="0">
                <a:latin typeface="Arial"/>
                <a:cs typeface="Arial"/>
              </a:rPr>
              <a:t>Select </a:t>
            </a:r>
            <a:r>
              <a:rPr b="1" spc="10" dirty="0">
                <a:latin typeface="Arial"/>
                <a:cs typeface="Arial"/>
              </a:rPr>
              <a:t>All</a:t>
            </a:r>
            <a:r>
              <a:rPr spc="10" dirty="0">
                <a:latin typeface="Arial"/>
                <a:cs typeface="Arial"/>
              </a:rPr>
              <a:t> from the </a:t>
            </a:r>
            <a:r>
              <a:rPr b="1" spc="10" dirty="0">
                <a:latin typeface="Arial"/>
                <a:cs typeface="Arial"/>
              </a:rPr>
              <a:t>Palette</a:t>
            </a:r>
            <a:r>
              <a:rPr spc="10" dirty="0">
                <a:latin typeface="Arial"/>
                <a:cs typeface="Arial"/>
              </a:rPr>
              <a:t> category list, drag a </a:t>
            </a:r>
            <a:r>
              <a:rPr b="1" spc="10" dirty="0">
                <a:latin typeface="Arial"/>
                <a:cs typeface="Arial"/>
              </a:rPr>
              <a:t>Turntable</a:t>
            </a:r>
            <a:r>
              <a:rPr spc="10" dirty="0">
                <a:latin typeface="Arial"/>
                <a:cs typeface="Arial"/>
              </a:rPr>
              <a:t> into the scene and place it in front of one of the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conveyors. To properly place the other two conveyors at each side of the Turntable, you have to </a:t>
            </a:r>
            <a:r>
              <a:rPr lang="en-CA" b="1" spc="10" dirty="0">
                <a:cs typeface="Arial"/>
              </a:rPr>
              <a:t>Rotate</a:t>
            </a:r>
            <a:r>
              <a:rPr lang="en-CA" spc="10" dirty="0">
                <a:cs typeface="Arial"/>
              </a:rPr>
              <a:t> them first. </a:t>
            </a:r>
            <a:r>
              <a:rPr lang="en-CA" b="1" spc="10" dirty="0">
                <a:cs typeface="Arial"/>
              </a:rPr>
              <a:t>Right-click</a:t>
            </a:r>
            <a:r>
              <a:rPr lang="en-CA" spc="10" dirty="0">
                <a:cs typeface="Arial"/>
              </a:rPr>
              <a:t> on a conveyor and click the </a:t>
            </a:r>
            <a:r>
              <a:rPr lang="en-CA" b="1" spc="10" dirty="0">
                <a:cs typeface="Arial"/>
              </a:rPr>
              <a:t>Yaw +</a:t>
            </a:r>
            <a:r>
              <a:rPr lang="en-CA" spc="10" dirty="0">
                <a:cs typeface="Arial"/>
              </a:rPr>
              <a:t> or </a:t>
            </a:r>
            <a:r>
              <a:rPr lang="en-CA" b="1" spc="10" dirty="0">
                <a:cs typeface="Arial"/>
              </a:rPr>
              <a:t>-</a:t>
            </a:r>
            <a:r>
              <a:rPr lang="en-CA" spc="10" dirty="0">
                <a:cs typeface="Arial"/>
              </a:rPr>
              <a:t> button (</a:t>
            </a:r>
            <a:r>
              <a:rPr lang="en-CA" b="1" spc="10" dirty="0">
                <a:cs typeface="Arial"/>
              </a:rPr>
              <a:t>Y</a:t>
            </a:r>
            <a:r>
              <a:rPr lang="en-CA" spc="10" dirty="0">
                <a:cs typeface="Arial"/>
              </a:rPr>
              <a:t>) to rotate it. Most parts only allow rotations of 90º; sensors can rotate freely around the local up axis.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139C0CCF-BAAD-4546-91A1-A757245AEA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8" y="3364936"/>
            <a:ext cx="4636327" cy="260517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7272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007F6-EAFF-40B1-B0D5-D61992EC27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17848-A077-4E32-9DBC-4B351CC97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140AB-5F36-4580-89F3-4FE55F9D32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52BBFCBE-EB82-4258-B450-042EA478B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27" y="3021199"/>
            <a:ext cx="4691367" cy="292321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1FF0DC60-4F3B-4BC1-A30A-5DC729C1A247}"/>
              </a:ext>
            </a:extLst>
          </p:cNvPr>
          <p:cNvSpPr txBox="1"/>
          <p:nvPr/>
        </p:nvSpPr>
        <p:spPr>
          <a:xfrm>
            <a:off x="501804" y="1447889"/>
            <a:ext cx="7471122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 startAt="11"/>
            </a:pPr>
            <a:r>
              <a:rPr spc="10" dirty="0">
                <a:latin typeface="Arial"/>
                <a:cs typeface="Arial"/>
              </a:rPr>
              <a:t>Finally, select the </a:t>
            </a:r>
            <a:r>
              <a:rPr b="1" spc="10" dirty="0">
                <a:latin typeface="Arial"/>
                <a:cs typeface="Arial"/>
              </a:rPr>
              <a:t>Items</a:t>
            </a:r>
            <a:r>
              <a:rPr spc="10" dirty="0">
                <a:latin typeface="Arial"/>
                <a:cs typeface="Arial"/>
              </a:rPr>
              <a:t> category and place a pallet on top of the </a:t>
            </a:r>
            <a:r>
              <a:rPr lang="en-US" spc="10" dirty="0">
                <a:latin typeface="Arial"/>
                <a:cs typeface="Arial"/>
              </a:rPr>
              <a:t>fi</a:t>
            </a:r>
            <a:r>
              <a:rPr spc="10" dirty="0">
                <a:latin typeface="Arial"/>
                <a:cs typeface="Arial"/>
              </a:rPr>
              <a:t>rst conveyor.</a:t>
            </a:r>
            <a:endParaRPr lang="en-US" spc="10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 startAt="11"/>
            </a:pPr>
            <a:r>
              <a:rPr lang="en-CA" spc="10" dirty="0">
                <a:cs typeface="Arial"/>
              </a:rPr>
              <a:t>Now that your work is done, click on </a:t>
            </a:r>
            <a:r>
              <a:rPr lang="en-CA" b="1" spc="10" dirty="0">
                <a:cs typeface="Arial"/>
              </a:rPr>
              <a:t>File</a:t>
            </a:r>
            <a:r>
              <a:rPr lang="en-CA" spc="10" dirty="0">
                <a:cs typeface="Arial"/>
              </a:rPr>
              <a:t> and </a:t>
            </a:r>
            <a:r>
              <a:rPr lang="en-CA" b="1" spc="10" dirty="0">
                <a:cs typeface="Arial"/>
              </a:rPr>
              <a:t>Save (Ctrl + S)</a:t>
            </a:r>
            <a:r>
              <a:rPr lang="en-CA" spc="10" dirty="0">
                <a:cs typeface="Arial"/>
              </a:rPr>
              <a:t>, give it a name (and optionally a description) and click on </a:t>
            </a:r>
            <a:r>
              <a:rPr lang="en-CA" b="1" spc="10" dirty="0">
                <a:cs typeface="Arial"/>
              </a:rPr>
              <a:t>Save</a:t>
            </a:r>
            <a:r>
              <a:rPr lang="en-CA" spc="10" dirty="0">
                <a:cs typeface="Arial"/>
              </a:rPr>
              <a:t>.</a:t>
            </a:r>
            <a:endParaRPr lang="en-CA" dirty="0">
              <a:cs typeface="Arial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 startAt="11"/>
            </a:pPr>
            <a:endParaRPr dirty="0">
              <a:latin typeface="Arial"/>
              <a:cs typeface="Arial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FEE4F82E-E860-4748-8114-5EB7D1D035EB}"/>
              </a:ext>
            </a:extLst>
          </p:cNvPr>
          <p:cNvSpPr txBox="1"/>
          <p:nvPr/>
        </p:nvSpPr>
        <p:spPr>
          <a:xfrm>
            <a:off x="6087030" y="3640372"/>
            <a:ext cx="2671960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Note the conveyors, like most other parts, have a white arrow indicating the </a:t>
            </a:r>
            <a:r>
              <a:rPr lang="en-US" spc="10" dirty="0">
                <a:latin typeface="Arial"/>
                <a:cs typeface="Arial"/>
              </a:rPr>
              <a:t>flo</a:t>
            </a:r>
            <a:r>
              <a:rPr spc="10" dirty="0">
                <a:latin typeface="Arial"/>
                <a:cs typeface="Arial"/>
              </a:rPr>
              <a:t>w direction.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2517997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Creating a Scene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8516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E3588E-E879-4853-AE30-8EAB9C97E8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93D79-959B-412D-A871-109D7E6232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219D58-3C0F-4C31-8D23-5EBFD3B89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A50D55C7-6685-4C46-B5B6-6A7C7EEB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2" y="2061063"/>
            <a:ext cx="3849185" cy="23155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182513D2-906C-4D08-A565-12FEF1C358FC}"/>
              </a:ext>
            </a:extLst>
          </p:cNvPr>
          <p:cNvSpPr txBox="1"/>
          <p:nvPr/>
        </p:nvSpPr>
        <p:spPr>
          <a:xfrm>
            <a:off x="501804" y="872662"/>
            <a:ext cx="339612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CA" sz="2400" dirty="0"/>
              <a:t>O</a:t>
            </a:r>
            <a:r>
              <a:rPr lang="en-US" sz="2400" dirty="0" err="1"/>
              <a:t>ther</a:t>
            </a:r>
            <a:r>
              <a:rPr lang="en-US" sz="2400" dirty="0"/>
              <a:t> Useful Shortcuts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D7E1F-3190-4330-B5F4-22A1AAA98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962" y="2822510"/>
            <a:ext cx="3874804" cy="121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8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CC9D7-26AB-4D59-BB08-079A1DB77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F90280-E9C7-4A27-B5AB-90E8813318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A06E0-100E-40C9-8765-89A43F2E81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A99CA673-7201-4DE7-83A4-F2B321D394B1}"/>
              </a:ext>
            </a:extLst>
          </p:cNvPr>
          <p:cNvSpPr txBox="1"/>
          <p:nvPr/>
        </p:nvSpPr>
        <p:spPr>
          <a:xfrm>
            <a:off x="501804" y="872662"/>
            <a:ext cx="432394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lang="en-US" dirty="0"/>
              <a:t>Manually Controlling a Scene</a:t>
            </a:r>
            <a:endParaRPr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20FBEDC8-3816-4D2C-9245-E05C9C760449}"/>
              </a:ext>
            </a:extLst>
          </p:cNvPr>
          <p:cNvSpPr txBox="1"/>
          <p:nvPr/>
        </p:nvSpPr>
        <p:spPr>
          <a:xfrm>
            <a:off x="501803" y="1427185"/>
            <a:ext cx="741497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cs typeface="Arial"/>
              </a:rPr>
              <a:t>Before controlling a scene with an external controller (a PLC, for instance) it's recommended to test it manually.</a:t>
            </a:r>
            <a:r>
              <a:rPr lang="en-CA" spc="10" dirty="0">
                <a:cs typeface="Arial"/>
              </a:rPr>
              <a:t> This way you can ensure that the scene layout works as expected. But  first, you need to learn what </a:t>
            </a:r>
            <a:r>
              <a:rPr lang="en-CA" b="1" spc="10" dirty="0">
                <a:cs typeface="Arial"/>
              </a:rPr>
              <a:t>Tags</a:t>
            </a:r>
            <a:r>
              <a:rPr lang="en-CA" spc="10" dirty="0">
                <a:cs typeface="Arial"/>
              </a:rPr>
              <a:t> are and how they can be used to control parts.</a:t>
            </a:r>
            <a:endParaRPr dirty="0"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1445825C-BD2D-4535-BFC4-38FDBAEBE029}"/>
              </a:ext>
            </a:extLst>
          </p:cNvPr>
          <p:cNvSpPr txBox="1"/>
          <p:nvPr/>
        </p:nvSpPr>
        <p:spPr>
          <a:xfrm>
            <a:off x="501802" y="2857902"/>
            <a:ext cx="823312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cs typeface="Arial"/>
              </a:rPr>
              <a:t>Any part that is a sensor or actuator has at least one tag. </a:t>
            </a:r>
            <a:r>
              <a:rPr b="1" spc="10" dirty="0">
                <a:cs typeface="Arial"/>
              </a:rPr>
              <a:t>Tags</a:t>
            </a:r>
            <a:r>
              <a:rPr spc="10" dirty="0">
                <a:cs typeface="Arial"/>
              </a:rPr>
              <a:t> are made of a name and a value and can be of two</a:t>
            </a:r>
            <a:r>
              <a:rPr lang="en-US" spc="10" dirty="0">
                <a:cs typeface="Arial"/>
              </a:rPr>
              <a:t> </a:t>
            </a:r>
            <a:r>
              <a:rPr lang="en-CA" spc="10" dirty="0">
                <a:cs typeface="Arial"/>
              </a:rPr>
              <a:t>different types: </a:t>
            </a:r>
            <a:r>
              <a:rPr lang="en-CA" b="1" spc="10" dirty="0">
                <a:cs typeface="Arial"/>
              </a:rPr>
              <a:t>Sensors Tags</a:t>
            </a:r>
            <a:r>
              <a:rPr lang="en-CA" spc="10" dirty="0">
                <a:cs typeface="Arial"/>
              </a:rPr>
              <a:t> and </a:t>
            </a:r>
            <a:r>
              <a:rPr lang="en-CA" b="1" spc="10" dirty="0">
                <a:cs typeface="Arial"/>
              </a:rPr>
              <a:t>Actuators Tags</a:t>
            </a:r>
            <a:r>
              <a:rPr lang="en-CA" spc="10" dirty="0">
                <a:cs typeface="Arial"/>
              </a:rPr>
              <a:t>. They can hold three different data types: Boolean for on/off values, Float for analog values (real numbers) and Integer for special data.</a:t>
            </a:r>
            <a:endParaRPr dirty="0"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2A39E831-240B-4B14-8105-65A5D8E14083}"/>
              </a:ext>
            </a:extLst>
          </p:cNvPr>
          <p:cNvSpPr txBox="1"/>
          <p:nvPr/>
        </p:nvSpPr>
        <p:spPr>
          <a:xfrm>
            <a:off x="558209" y="4550339"/>
            <a:ext cx="763481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cs typeface="Arial"/>
              </a:rPr>
              <a:t>Tag values can be </a:t>
            </a:r>
            <a:r>
              <a:rPr b="1" spc="10" dirty="0">
                <a:cs typeface="Arial"/>
              </a:rPr>
              <a:t>Forced</a:t>
            </a:r>
            <a:r>
              <a:rPr spc="10" dirty="0">
                <a:cs typeface="Arial"/>
              </a:rPr>
              <a:t> at any moment, allowing you to play the role of the controller. To control your scene</a:t>
            </a:r>
            <a:r>
              <a:rPr lang="en-US" spc="10" dirty="0">
                <a:cs typeface="Arial"/>
              </a:rPr>
              <a:t> </a:t>
            </a:r>
            <a:r>
              <a:rPr lang="en-CA" spc="10" dirty="0">
                <a:cs typeface="Arial"/>
              </a:rPr>
              <a:t>manually, you </a:t>
            </a:r>
            <a:r>
              <a:rPr lang="en-CA" b="1" spc="10" dirty="0">
                <a:cs typeface="Arial"/>
              </a:rPr>
              <a:t>force</a:t>
            </a:r>
            <a:r>
              <a:rPr lang="en-CA" spc="10" dirty="0">
                <a:cs typeface="Arial"/>
              </a:rPr>
              <a:t> the </a:t>
            </a:r>
            <a:r>
              <a:rPr lang="en-CA" b="1" spc="10" dirty="0">
                <a:cs typeface="Arial"/>
              </a:rPr>
              <a:t>Actuators Tags</a:t>
            </a:r>
            <a:r>
              <a:rPr lang="en-CA" spc="10" dirty="0">
                <a:cs typeface="Arial"/>
              </a:rPr>
              <a:t>, simulating a value coming from the controller.</a:t>
            </a:r>
            <a:endParaRPr lang="en-CA" dirty="0">
              <a:cs typeface="Arial"/>
            </a:endParaRPr>
          </a:p>
          <a:p>
            <a:pPr marL="0">
              <a:lnSpc>
                <a:spcPct val="100000"/>
              </a:lnSpc>
            </a:pPr>
            <a:endParaRPr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2307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7334A1-93A3-4CED-93A3-5145F8059A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66BA5-5BFC-45A4-B000-6C120873A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BCE3B-409B-411E-8EEC-74768ACE2A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9BCAE67E-E202-4BC4-8519-A900ACB72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4" y="3209718"/>
            <a:ext cx="5525686" cy="309739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7402B11F-7110-4B2F-9A80-8F72F91CBE7B}"/>
              </a:ext>
            </a:extLst>
          </p:cNvPr>
          <p:cNvSpPr txBox="1"/>
          <p:nvPr/>
        </p:nvSpPr>
        <p:spPr>
          <a:xfrm>
            <a:off x="501804" y="872662"/>
            <a:ext cx="4323941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lang="en-US" dirty="0"/>
              <a:t>Manually Controlling a Scene</a:t>
            </a:r>
            <a:endParaRPr dirty="0"/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1A97C386-AC17-49A1-A3D3-7E7FFBF068CB}"/>
              </a:ext>
            </a:extLst>
          </p:cNvPr>
          <p:cNvSpPr txBox="1"/>
          <p:nvPr/>
        </p:nvSpPr>
        <p:spPr>
          <a:xfrm>
            <a:off x="501805" y="1369357"/>
            <a:ext cx="748395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cs typeface="Arial"/>
              </a:rPr>
              <a:t>Using the scene created </a:t>
            </a:r>
            <a:r>
              <a:rPr lang="en-US" spc="10" dirty="0">
                <a:cs typeface="Arial"/>
              </a:rPr>
              <a:t>earlier,</a:t>
            </a:r>
            <a:r>
              <a:rPr spc="10" dirty="0">
                <a:cs typeface="Arial"/>
              </a:rPr>
              <a:t> transport the pallet to the left conveyor.</a:t>
            </a:r>
            <a:endParaRPr dirty="0"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37FC89E3-AA36-4D50-899A-13D1A1095E59}"/>
              </a:ext>
            </a:extLst>
          </p:cNvPr>
          <p:cNvSpPr txBox="1"/>
          <p:nvPr/>
        </p:nvSpPr>
        <p:spPr>
          <a:xfrm>
            <a:off x="501804" y="1853056"/>
            <a:ext cx="823312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spc="10" dirty="0">
                <a:cs typeface="Arial"/>
              </a:rPr>
              <a:t>Switch to Run mode by clicking the </a:t>
            </a:r>
            <a:r>
              <a:rPr b="1" spc="10" dirty="0">
                <a:cs typeface="Arial"/>
              </a:rPr>
              <a:t>Play</a:t>
            </a:r>
            <a:r>
              <a:rPr spc="10" dirty="0">
                <a:cs typeface="Arial"/>
              </a:rPr>
              <a:t> button (</a:t>
            </a:r>
            <a:r>
              <a:rPr b="1" spc="10" dirty="0">
                <a:cs typeface="Arial"/>
              </a:rPr>
              <a:t>1</a:t>
            </a:r>
            <a:r>
              <a:rPr spc="10" dirty="0">
                <a:cs typeface="Arial"/>
              </a:rPr>
              <a:t>).</a:t>
            </a:r>
            <a:endParaRPr lang="en-US" spc="10" dirty="0">
              <a:cs typeface="Arial"/>
            </a:endParaRPr>
          </a:p>
          <a:p>
            <a:pPr marL="342900" indent="-342900">
              <a:buFont typeface="+mj-lt"/>
              <a:buAutoNum type="arabicPeriod"/>
            </a:pPr>
            <a:r>
              <a:rPr lang="en-CA" spc="10" dirty="0">
                <a:cs typeface="Arial"/>
              </a:rPr>
              <a:t>Show the actuators tags by clicking on the </a:t>
            </a:r>
            <a:r>
              <a:rPr lang="en-CA" b="1" spc="10" dirty="0">
                <a:cs typeface="Arial"/>
              </a:rPr>
              <a:t>Actuators Tags</a:t>
            </a:r>
            <a:r>
              <a:rPr lang="en-CA" spc="10" dirty="0">
                <a:cs typeface="Arial"/>
              </a:rPr>
              <a:t> button (</a:t>
            </a:r>
            <a:r>
              <a:rPr lang="en-CA" b="1" spc="10" dirty="0">
                <a:cs typeface="Arial"/>
              </a:rPr>
              <a:t>2</a:t>
            </a:r>
            <a:r>
              <a:rPr lang="en-CA" spc="10" dirty="0">
                <a:cs typeface="Arial"/>
              </a:rPr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CA" b="1" spc="10" dirty="0">
                <a:cs typeface="Arial"/>
              </a:rPr>
              <a:t>Left-click</a:t>
            </a:r>
            <a:r>
              <a:rPr lang="en-CA" spc="10" dirty="0">
                <a:cs typeface="Arial"/>
              </a:rPr>
              <a:t> on a tag to dock it. Once a tag is docked, you can force its value. You can </a:t>
            </a:r>
            <a:r>
              <a:rPr lang="en-CA" b="1" spc="10" dirty="0">
                <a:cs typeface="Arial"/>
              </a:rPr>
              <a:t>Dock All Tags</a:t>
            </a:r>
            <a:r>
              <a:rPr lang="en-CA" spc="10" dirty="0">
                <a:cs typeface="Arial"/>
              </a:rPr>
              <a:t> and </a:t>
            </a:r>
            <a:r>
              <a:rPr lang="en-CA" b="1" spc="10" dirty="0">
                <a:cs typeface="Arial"/>
              </a:rPr>
              <a:t>Clear</a:t>
            </a:r>
            <a:r>
              <a:rPr lang="en-CA" dirty="0">
                <a:cs typeface="Arial"/>
              </a:rPr>
              <a:t> </a:t>
            </a:r>
            <a:r>
              <a:rPr lang="en-CA" b="1" spc="10" dirty="0">
                <a:cs typeface="Arial"/>
              </a:rPr>
              <a:t>Docked Tags</a:t>
            </a:r>
            <a:r>
              <a:rPr lang="en-CA" spc="10" dirty="0">
                <a:cs typeface="Arial"/>
              </a:rPr>
              <a:t> on the </a:t>
            </a:r>
            <a:r>
              <a:rPr lang="en-CA" b="1" spc="10" dirty="0">
                <a:cs typeface="Arial"/>
              </a:rPr>
              <a:t>View Menu</a:t>
            </a:r>
            <a:r>
              <a:rPr lang="en-CA" spc="10" dirty="0">
                <a:cs typeface="Arial"/>
              </a:rPr>
              <a:t>.</a:t>
            </a:r>
            <a:endParaRPr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20949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91116B-1E1B-4C2D-9EB4-AAAEFADDB8D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5ABB78-6609-4602-86E0-4085151FD3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DEF18A-7115-48D8-A6CE-CE1C21BF9E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8F317659-DD11-4295-B314-7D6463B7AA22}"/>
              </a:ext>
            </a:extLst>
          </p:cNvPr>
          <p:cNvSpPr txBox="1"/>
          <p:nvPr/>
        </p:nvSpPr>
        <p:spPr>
          <a:xfrm>
            <a:off x="501804" y="1413021"/>
            <a:ext cx="723049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Now that you have created your factory it's time to control it with a PLC. But   rst, you should learn what I/O Drivers</a:t>
            </a:r>
            <a:r>
              <a:rPr lang="en-US" spc="10" dirty="0">
                <a:latin typeface="Arial"/>
                <a:cs typeface="Arial"/>
              </a:rPr>
              <a:t> and how to use them.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2A2A5DCB-A505-414D-A973-BFFE9446082B}"/>
              </a:ext>
            </a:extLst>
          </p:cNvPr>
          <p:cNvSpPr txBox="1"/>
          <p:nvPr/>
        </p:nvSpPr>
        <p:spPr>
          <a:xfrm>
            <a:off x="501804" y="2345876"/>
            <a:ext cx="796230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An I/O Driver is a built-in feature of FACTORY I/O responsible for "talking" to an external controller. FACTORY I/O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includes many I/O Drivers, each one for a special technology. You select a driver in FACTORY I/O based on the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5" name="Image">
            <a:extLst>
              <a:ext uri="{FF2B5EF4-FFF2-40B4-BE49-F238E27FC236}">
                <a16:creationId xmlns:a16="http://schemas.microsoft.com/office/drawing/2014/main" id="{614EF559-1D95-4AFD-B8C2-857340500F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097" y="3360779"/>
            <a:ext cx="4399721" cy="286246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6" name="text 1">
            <a:extLst>
              <a:ext uri="{FF2B5EF4-FFF2-40B4-BE49-F238E27FC236}">
                <a16:creationId xmlns:a16="http://schemas.microsoft.com/office/drawing/2014/main" id="{E3D6D0BB-0AAB-4E1E-9024-D5FA511B5163}"/>
              </a:ext>
            </a:extLst>
          </p:cNvPr>
          <p:cNvSpPr txBox="1"/>
          <p:nvPr/>
        </p:nvSpPr>
        <p:spPr>
          <a:xfrm>
            <a:off x="5550568" y="3176873"/>
            <a:ext cx="3272590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spc="10" dirty="0">
                <a:cs typeface="Arial"/>
              </a:rPr>
              <a:t>controller you want to use. Next, you configure this driver, so it knows how to "talk" to the controller and how to read and write I/O from it.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4252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37297A8-5A39-4F96-9EF2-5F3077B8301A}"/>
              </a:ext>
            </a:extLst>
          </p:cNvPr>
          <p:cNvSpPr txBox="1"/>
          <p:nvPr/>
        </p:nvSpPr>
        <p:spPr>
          <a:xfrm>
            <a:off x="519158" y="2441343"/>
            <a:ext cx="5303144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Open the Drivers window by clicking on </a:t>
            </a:r>
            <a:r>
              <a:rPr b="1" spc="10" dirty="0">
                <a:latin typeface="Arial"/>
                <a:cs typeface="Arial"/>
              </a:rPr>
              <a:t>File</a:t>
            </a:r>
            <a:r>
              <a:rPr spc="10" dirty="0">
                <a:latin typeface="Arial"/>
                <a:cs typeface="Arial"/>
              </a:rPr>
              <a:t> and next on </a:t>
            </a:r>
            <a:r>
              <a:rPr b="1" spc="10" dirty="0">
                <a:latin typeface="Arial"/>
                <a:cs typeface="Arial"/>
              </a:rPr>
              <a:t>Drivers (F4)</a:t>
            </a:r>
            <a:r>
              <a:rPr spc="10" dirty="0">
                <a:latin typeface="Arial"/>
                <a:cs typeface="Arial"/>
              </a:rPr>
              <a:t>. Alternatively, you may open the Drivers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window by </a:t>
            </a:r>
            <a:r>
              <a:rPr lang="en-CA" b="1" spc="10" dirty="0">
                <a:cs typeface="Arial"/>
              </a:rPr>
              <a:t>Left-clicking</a:t>
            </a:r>
            <a:r>
              <a:rPr lang="en-CA" spc="10" dirty="0">
                <a:cs typeface="Arial"/>
              </a:rPr>
              <a:t> on the current driver displayed on the status bar.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B80C983-BD43-4B91-96A0-E0198F6A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158" y="3767295"/>
            <a:ext cx="3099013" cy="240574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FD9D6B9F-20BB-45D7-A75F-EB6CF3979D31}"/>
              </a:ext>
            </a:extLst>
          </p:cNvPr>
          <p:cNvSpPr txBox="1"/>
          <p:nvPr/>
        </p:nvSpPr>
        <p:spPr>
          <a:xfrm>
            <a:off x="519158" y="1505133"/>
            <a:ext cx="7541324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As an example, this tutorial shows how to use a</a:t>
            </a:r>
            <a:r>
              <a:rPr lang="en-CA" spc="10" dirty="0">
                <a:latin typeface="Arial"/>
                <a:cs typeface="Arial"/>
              </a:rPr>
              <a:t> Allen Bradley Logix5000 type PLC. H</a:t>
            </a:r>
            <a:r>
              <a:rPr lang="en-US" spc="10" dirty="0" err="1">
                <a:latin typeface="Arial"/>
                <a:cs typeface="Arial"/>
              </a:rPr>
              <a:t>owever</a:t>
            </a:r>
            <a:r>
              <a:rPr spc="10" dirty="0">
                <a:latin typeface="Arial"/>
                <a:cs typeface="Arial"/>
              </a:rPr>
              <a:t>, most of the steps described here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apply to other drivers as well.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3E3E27-9B44-445F-A34F-E3CE339C75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041" y="2749650"/>
            <a:ext cx="2725069" cy="354444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A0A148-207F-4005-8D44-438827739431}"/>
              </a:ext>
            </a:extLst>
          </p:cNvPr>
          <p:cNvSpPr/>
          <p:nvPr/>
        </p:nvSpPr>
        <p:spPr>
          <a:xfrm>
            <a:off x="6191364" y="3355466"/>
            <a:ext cx="1906441" cy="240272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095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6DCA3F29-0854-451C-A0DF-E76E97CE2115}"/>
              </a:ext>
            </a:extLst>
          </p:cNvPr>
          <p:cNvSpPr txBox="1"/>
          <p:nvPr/>
        </p:nvSpPr>
        <p:spPr>
          <a:xfrm>
            <a:off x="470518" y="1452713"/>
            <a:ext cx="65880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3. Click the </a:t>
            </a:r>
            <a:r>
              <a:rPr b="1" spc="10" dirty="0">
                <a:latin typeface="Arial"/>
                <a:cs typeface="Arial"/>
              </a:rPr>
              <a:t>Con</a:t>
            </a:r>
            <a:r>
              <a:rPr lang="en-US" b="1" spc="10" dirty="0">
                <a:latin typeface="Arial"/>
                <a:cs typeface="Arial"/>
              </a:rPr>
              <a:t>fi</a:t>
            </a:r>
            <a:r>
              <a:rPr b="1" spc="10" dirty="0">
                <a:latin typeface="Arial"/>
                <a:cs typeface="Arial"/>
              </a:rPr>
              <a:t>guration</a:t>
            </a:r>
            <a:r>
              <a:rPr spc="10" dirty="0">
                <a:latin typeface="Arial"/>
                <a:cs typeface="Arial"/>
              </a:rPr>
              <a:t> button to setup the driver according to your PLC model and IP address.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8" name="text 1">
            <a:extLst>
              <a:ext uri="{FF2B5EF4-FFF2-40B4-BE49-F238E27FC236}">
                <a16:creationId xmlns:a16="http://schemas.microsoft.com/office/drawing/2014/main" id="{B15F5645-93C6-45C0-B95B-539D86C12A17}"/>
              </a:ext>
            </a:extLst>
          </p:cNvPr>
          <p:cNvSpPr txBox="1"/>
          <p:nvPr/>
        </p:nvSpPr>
        <p:spPr>
          <a:xfrm>
            <a:off x="470518" y="3079754"/>
            <a:ext cx="823494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4. Choose </a:t>
            </a:r>
            <a:r>
              <a:rPr lang="en-CA" spc="10" dirty="0">
                <a:latin typeface="Arial"/>
                <a:cs typeface="Arial"/>
              </a:rPr>
              <a:t>Allen-Bradley Logix5000</a:t>
            </a:r>
            <a:r>
              <a:rPr spc="10" dirty="0">
                <a:latin typeface="Arial"/>
                <a:cs typeface="Arial"/>
              </a:rPr>
              <a:t> model and</a:t>
            </a:r>
            <a:r>
              <a:rPr lang="en-CA" spc="10" dirty="0">
                <a:latin typeface="Arial"/>
                <a:cs typeface="Arial"/>
              </a:rPr>
              <a:t> enter your PLC’s IP address in the </a:t>
            </a:r>
            <a:r>
              <a:rPr lang="en-US" b="1" spc="10" dirty="0">
                <a:latin typeface="Arial"/>
                <a:cs typeface="Arial"/>
              </a:rPr>
              <a:t>Ho</a:t>
            </a:r>
            <a:r>
              <a:rPr b="1" spc="10" dirty="0">
                <a:latin typeface="Arial"/>
                <a:cs typeface="Arial"/>
              </a:rPr>
              <a:t>st</a:t>
            </a:r>
            <a:r>
              <a:rPr lang="en-CA" spc="10" dirty="0">
                <a:latin typeface="Arial"/>
                <a:cs typeface="Arial"/>
              </a:rPr>
              <a:t> box.</a:t>
            </a:r>
            <a:r>
              <a:rPr spc="10" dirty="0">
                <a:latin typeface="Arial"/>
                <a:cs typeface="Arial"/>
              </a:rPr>
              <a:t> Proceed to the next step by clicking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on the </a:t>
            </a:r>
            <a:r>
              <a:rPr lang="en-CA" b="1" spc="10" dirty="0">
                <a:cs typeface="Arial"/>
              </a:rPr>
              <a:t>Back Arrow</a:t>
            </a:r>
            <a:r>
              <a:rPr lang="en-CA" spc="10" dirty="0">
                <a:cs typeface="Arial"/>
              </a:rPr>
              <a:t> (or the </a:t>
            </a:r>
            <a:r>
              <a:rPr lang="en-CA" b="1" spc="10" dirty="0">
                <a:cs typeface="Arial"/>
              </a:rPr>
              <a:t>ESC</a:t>
            </a:r>
            <a:r>
              <a:rPr lang="en-CA" spc="10" dirty="0">
                <a:cs typeface="Arial"/>
              </a:rPr>
              <a:t> key).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711D78-E643-42C5-BB2A-5946432A37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384" y="4232594"/>
            <a:ext cx="5534695" cy="215458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0FF4048-294D-417A-B701-B0144CCE1E52}"/>
              </a:ext>
            </a:extLst>
          </p:cNvPr>
          <p:cNvSpPr/>
          <p:nvPr/>
        </p:nvSpPr>
        <p:spPr>
          <a:xfrm>
            <a:off x="3909470" y="4974035"/>
            <a:ext cx="2351371" cy="125245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3B4F3C-30F8-4101-B49A-36B2E9C0C736}"/>
              </a:ext>
            </a:extLst>
          </p:cNvPr>
          <p:cNvSpPr/>
          <p:nvPr/>
        </p:nvSpPr>
        <p:spPr>
          <a:xfrm>
            <a:off x="859384" y="4239200"/>
            <a:ext cx="381588" cy="391753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A6CF55-B711-48ED-B71E-BEB8D0B924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490" y="2166582"/>
            <a:ext cx="7333861" cy="56929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9DF2E9-0116-4EA3-9D29-5E4DAE7E21AB}"/>
              </a:ext>
            </a:extLst>
          </p:cNvPr>
          <p:cNvSpPr/>
          <p:nvPr/>
        </p:nvSpPr>
        <p:spPr>
          <a:xfrm>
            <a:off x="6254568" y="2267771"/>
            <a:ext cx="1125950" cy="377007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4190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97122955-ADB4-4FBF-B078-E0B34FA0EF31}"/>
              </a:ext>
            </a:extLst>
          </p:cNvPr>
          <p:cNvSpPr txBox="1"/>
          <p:nvPr/>
        </p:nvSpPr>
        <p:spPr>
          <a:xfrm>
            <a:off x="501804" y="1292675"/>
            <a:ext cx="758341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Press the </a:t>
            </a:r>
            <a:r>
              <a:rPr b="1" spc="10" dirty="0">
                <a:latin typeface="Arial"/>
                <a:cs typeface="Arial"/>
              </a:rPr>
              <a:t>Connect</a:t>
            </a:r>
            <a:r>
              <a:rPr spc="10" dirty="0">
                <a:latin typeface="Arial"/>
                <a:cs typeface="Arial"/>
              </a:rPr>
              <a:t> button to connect to the PLC. A successful connection will be indicated by a green sign</a:t>
            </a:r>
            <a:r>
              <a:rPr lang="en-US" spc="10" dirty="0">
                <a:latin typeface="Arial"/>
                <a:cs typeface="Arial"/>
              </a:rPr>
              <a:t> displayed next to the drivers list.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CF11A4B-F51D-4A9B-8253-D3219AA49F3E}"/>
              </a:ext>
            </a:extLst>
          </p:cNvPr>
          <p:cNvSpPr txBox="1"/>
          <p:nvPr/>
        </p:nvSpPr>
        <p:spPr>
          <a:xfrm>
            <a:off x="4572000" y="3163509"/>
            <a:ext cx="4243411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pc="10" dirty="0">
                <a:latin typeface="Arial"/>
                <a:cs typeface="Arial"/>
              </a:rPr>
              <a:t>Y</a:t>
            </a:r>
            <a:r>
              <a:rPr spc="10" dirty="0">
                <a:latin typeface="Arial"/>
                <a:cs typeface="Arial"/>
              </a:rPr>
              <a:t>ou will </a:t>
            </a:r>
            <a:r>
              <a:rPr lang="en-US" spc="10" dirty="0">
                <a:latin typeface="Arial"/>
                <a:cs typeface="Arial"/>
              </a:rPr>
              <a:t>fi</a:t>
            </a:r>
            <a:r>
              <a:rPr spc="10" dirty="0">
                <a:latin typeface="Arial"/>
                <a:cs typeface="Arial"/>
              </a:rPr>
              <a:t>nd some "FACTORY I/O (...)" tags displayed in the sensors list (highlighted in the image below).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These tags can be used by the controller so it can be "aware" of the status and time scale of the simulation (if it’s paused or running in slow motion).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4" name="Image">
            <a:extLst>
              <a:ext uri="{FF2B5EF4-FFF2-40B4-BE49-F238E27FC236}">
                <a16:creationId xmlns:a16="http://schemas.microsoft.com/office/drawing/2014/main" id="{4E2CC0AD-7F43-4A95-8358-7592E49A7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3" y="2932503"/>
            <a:ext cx="3685186" cy="331666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C4A09-6A18-454F-A89F-DDE646DF59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498" y="2021792"/>
            <a:ext cx="7268548" cy="56929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pic>
        <p:nvPicPr>
          <p:cNvPr id="8" name="Image">
            <a:extLst>
              <a:ext uri="{FF2B5EF4-FFF2-40B4-BE49-F238E27FC236}">
                <a16:creationId xmlns:a16="http://schemas.microsoft.com/office/drawing/2014/main" id="{5DDDD2B4-AFD6-4996-A58C-5CFE1EC153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3186" y="2139945"/>
            <a:ext cx="317241" cy="365145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D508EC-8770-4258-8CC9-5E68AFA142C7}"/>
              </a:ext>
            </a:extLst>
          </p:cNvPr>
          <p:cNvSpPr/>
          <p:nvPr/>
        </p:nvSpPr>
        <p:spPr>
          <a:xfrm>
            <a:off x="5073855" y="2063449"/>
            <a:ext cx="403214" cy="49538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600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78" y="2431836"/>
            <a:ext cx="6733756" cy="3786083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708478" y="707517"/>
            <a:ext cx="2073003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dirty="0"/>
              <a:t>User Interface</a:t>
            </a:r>
          </a:p>
        </p:txBody>
      </p:sp>
      <p:sp>
        <p:nvSpPr>
          <p:cNvPr id="7" name="text 1"/>
          <p:cNvSpPr txBox="1"/>
          <p:nvPr/>
        </p:nvSpPr>
        <p:spPr>
          <a:xfrm>
            <a:off x="708478" y="1248657"/>
            <a:ext cx="7338242" cy="13172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sz="2400" spc="10" dirty="0">
                <a:latin typeface="Arial"/>
                <a:cs typeface="Arial"/>
              </a:rPr>
              <a:t>If you are new to FACTORY I/O, it will be useful to get an introduction to a few basic concepts regarding the user</a:t>
            </a:r>
            <a:r>
              <a:rPr lang="en-CA" sz="2400" spc="10" dirty="0">
                <a:cs typeface="Arial"/>
              </a:rPr>
              <a:t> interface and general workflow.</a:t>
            </a:r>
            <a:endParaRPr lang="en-CA" sz="2400" dirty="0">
              <a:cs typeface="Arial"/>
            </a:endParaRPr>
          </a:p>
          <a:p>
            <a:pPr marL="0"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39002674-6900-4BB2-864F-285241685786}"/>
              </a:ext>
            </a:extLst>
          </p:cNvPr>
          <p:cNvSpPr txBox="1"/>
          <p:nvPr/>
        </p:nvSpPr>
        <p:spPr>
          <a:xfrm>
            <a:off x="1831788" y="2943722"/>
            <a:ext cx="1261991" cy="346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en-CA" sz="1600" b="1" dirty="0">
                <a:latin typeface="Arial"/>
                <a:cs typeface="Arial"/>
              </a:rPr>
              <a:t>Tool Bar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39002674-6900-4BB2-864F-285241685786}"/>
              </a:ext>
            </a:extLst>
          </p:cNvPr>
          <p:cNvSpPr txBox="1"/>
          <p:nvPr/>
        </p:nvSpPr>
        <p:spPr>
          <a:xfrm>
            <a:off x="3873948" y="5546068"/>
            <a:ext cx="1261991" cy="346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en-CA" sz="1600" b="1" dirty="0">
                <a:latin typeface="Arial"/>
                <a:cs typeface="Arial"/>
              </a:rPr>
              <a:t>Status Bar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39002674-6900-4BB2-864F-285241685786}"/>
              </a:ext>
            </a:extLst>
          </p:cNvPr>
          <p:cNvSpPr txBox="1"/>
          <p:nvPr/>
        </p:nvSpPr>
        <p:spPr>
          <a:xfrm>
            <a:off x="4773167" y="3323032"/>
            <a:ext cx="1261991" cy="346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en-CA" sz="1600" b="1" dirty="0">
                <a:latin typeface="Arial"/>
                <a:cs typeface="Arial"/>
              </a:rPr>
              <a:t>Pallet</a:t>
            </a:r>
            <a:endParaRPr sz="1600" b="1" dirty="0">
              <a:latin typeface="Arial"/>
              <a:cs typeface="Arial"/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39002674-6900-4BB2-864F-285241685786}"/>
              </a:ext>
            </a:extLst>
          </p:cNvPr>
          <p:cNvSpPr txBox="1"/>
          <p:nvPr/>
        </p:nvSpPr>
        <p:spPr>
          <a:xfrm>
            <a:off x="998059" y="4832836"/>
            <a:ext cx="1667456" cy="346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lang="en-CA" sz="1600" b="1" dirty="0">
                <a:latin typeface="Arial"/>
                <a:cs typeface="Arial"/>
              </a:rPr>
              <a:t>Camera Gizmo</a:t>
            </a:r>
            <a:endParaRPr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819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B2C56CCA-81EB-485F-9D3B-F61CD8D80324}"/>
              </a:ext>
            </a:extLst>
          </p:cNvPr>
          <p:cNvSpPr txBox="1"/>
          <p:nvPr/>
        </p:nvSpPr>
        <p:spPr>
          <a:xfrm>
            <a:off x="501804" y="1525204"/>
            <a:ext cx="6578932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Start mapping tags by dragging and dropping each one onto the intended port. To remove a tag from a port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just drag it back to the list. Once you have mapped all tags, set the simulation to Run Mode and test your PLC logic.</a:t>
            </a:r>
            <a:endParaRPr lang="en-CA" dirty="0">
              <a:cs typeface="Arial"/>
            </a:endParaRPr>
          </a:p>
          <a:p>
            <a:pPr marL="0"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0B5D24-C826-44B4-965E-20B9DAD940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804" y="2764363"/>
            <a:ext cx="4581382" cy="355301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6961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C11943C5-A405-4250-95FE-3042027EB71D}"/>
              </a:ext>
            </a:extLst>
          </p:cNvPr>
          <p:cNvSpPr txBox="1"/>
          <p:nvPr/>
        </p:nvSpPr>
        <p:spPr>
          <a:xfrm>
            <a:off x="501804" y="872662"/>
            <a:ext cx="421294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CA" sz="2400" dirty="0"/>
              <a:t>D</a:t>
            </a:r>
            <a:r>
              <a:rPr lang="en-US" sz="2400" dirty="0" err="1"/>
              <a:t>isplaying</a:t>
            </a:r>
            <a:r>
              <a:rPr lang="en-US" sz="2400" dirty="0"/>
              <a:t> and Editing Tags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995C7C-AD4A-4CAA-9AE3-ED53E350A6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8751" y="1642527"/>
            <a:ext cx="5383764" cy="4627985"/>
          </a:xfrm>
          <a:prstGeom prst="rect">
            <a:avLst/>
          </a:prstGeom>
        </p:spPr>
      </p:pic>
      <p:sp>
        <p:nvSpPr>
          <p:cNvPr id="9" name="text 1">
            <a:extLst>
              <a:ext uri="{FF2B5EF4-FFF2-40B4-BE49-F238E27FC236}">
                <a16:creationId xmlns:a16="http://schemas.microsoft.com/office/drawing/2014/main" id="{BB8C2F61-737C-4EB5-9A31-0CE5CADED79B}"/>
              </a:ext>
            </a:extLst>
          </p:cNvPr>
          <p:cNvSpPr txBox="1"/>
          <p:nvPr/>
        </p:nvSpPr>
        <p:spPr>
          <a:xfrm>
            <a:off x="417829" y="1642527"/>
            <a:ext cx="2885208" cy="30469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spc="10" dirty="0">
                <a:latin typeface="Arial"/>
                <a:cs typeface="Arial"/>
              </a:rPr>
              <a:t>Under the </a:t>
            </a:r>
            <a:r>
              <a:rPr lang="en-CA" b="1" spc="10" dirty="0">
                <a:latin typeface="Arial"/>
                <a:cs typeface="Arial"/>
              </a:rPr>
              <a:t>View</a:t>
            </a:r>
            <a:r>
              <a:rPr lang="en-CA" spc="10" dirty="0">
                <a:latin typeface="Arial"/>
                <a:cs typeface="Arial"/>
              </a:rPr>
              <a:t> Menu, check off </a:t>
            </a:r>
            <a:r>
              <a:rPr lang="en-CA" b="1" spc="10" dirty="0">
                <a:latin typeface="Arial"/>
                <a:cs typeface="Arial"/>
              </a:rPr>
              <a:t>Sensor</a:t>
            </a:r>
            <a:r>
              <a:rPr lang="en-CA" spc="10" dirty="0">
                <a:latin typeface="Arial"/>
                <a:cs typeface="Arial"/>
              </a:rPr>
              <a:t> and </a:t>
            </a:r>
            <a:r>
              <a:rPr lang="en-CA" b="1" spc="10" dirty="0">
                <a:latin typeface="Arial"/>
                <a:cs typeface="Arial"/>
              </a:rPr>
              <a:t>Actuator Tags </a:t>
            </a:r>
            <a:r>
              <a:rPr lang="en-CA" spc="10" dirty="0">
                <a:latin typeface="Arial"/>
                <a:cs typeface="Arial"/>
              </a:rPr>
              <a:t>to have the labels for each appear next to the Input or Output.</a:t>
            </a:r>
          </a:p>
          <a:p>
            <a:endParaRPr lang="en-CA" spc="10" dirty="0">
              <a:latin typeface="Arial"/>
              <a:cs typeface="Arial"/>
            </a:endParaRPr>
          </a:p>
          <a:p>
            <a:r>
              <a:rPr lang="en-CA" spc="10" dirty="0">
                <a:latin typeface="Arial"/>
                <a:cs typeface="Arial"/>
              </a:rPr>
              <a:t>These are the same labels used when assigning I/O so you may wish to rename a few.</a:t>
            </a:r>
            <a:endParaRPr lang="en-CA" dirty="0">
              <a:cs typeface="Arial"/>
            </a:endParaRPr>
          </a:p>
          <a:p>
            <a:pPr marL="0"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2600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8B554-F4D2-4569-A0DA-FCDFBC23E2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0C51C-0733-4498-B0B5-CD897009F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22521-6D8E-43F2-BDB3-0DAD13B24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BFB85-FB0E-4311-8DED-2F25230883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10"/>
          <a:stretch/>
        </p:blipFill>
        <p:spPr>
          <a:xfrm>
            <a:off x="4922158" y="1597236"/>
            <a:ext cx="4142792" cy="43337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A0ACD-2840-4015-BEF5-7AF807912B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00865" y="3852164"/>
            <a:ext cx="2271270" cy="26147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D8F1A40-CE75-4A52-A0CE-521DD443F22D}"/>
              </a:ext>
            </a:extLst>
          </p:cNvPr>
          <p:cNvSpPr/>
          <p:nvPr/>
        </p:nvSpPr>
        <p:spPr>
          <a:xfrm>
            <a:off x="4988961" y="1688063"/>
            <a:ext cx="2174032" cy="424295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A4AD6D-2FF2-4475-8C35-8193E78D0311}"/>
              </a:ext>
            </a:extLst>
          </p:cNvPr>
          <p:cNvSpPr/>
          <p:nvPr/>
        </p:nvSpPr>
        <p:spPr>
          <a:xfrm rot="16200000">
            <a:off x="1943950" y="5033030"/>
            <a:ext cx="293275" cy="89183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39A74-09B3-47F3-A8E9-4D24451A531B}"/>
              </a:ext>
            </a:extLst>
          </p:cNvPr>
          <p:cNvSpPr/>
          <p:nvPr/>
        </p:nvSpPr>
        <p:spPr>
          <a:xfrm>
            <a:off x="7724753" y="2734475"/>
            <a:ext cx="716255" cy="399833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  <a:effectLst>
            <a:glow rad="1905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34A8FB-26E2-4792-B649-BC038238785D}"/>
              </a:ext>
            </a:extLst>
          </p:cNvPr>
          <p:cNvSpPr/>
          <p:nvPr/>
        </p:nvSpPr>
        <p:spPr>
          <a:xfrm>
            <a:off x="5044947" y="5377892"/>
            <a:ext cx="587828" cy="247691"/>
          </a:xfrm>
          <a:prstGeom prst="rect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  <a:effectLst>
            <a:glow rad="1905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673FA2-9FB0-4E0C-AA33-721C3C71015B}"/>
              </a:ext>
            </a:extLst>
          </p:cNvPr>
          <p:cNvCxnSpPr/>
          <p:nvPr/>
        </p:nvCxnSpPr>
        <p:spPr>
          <a:xfrm flipH="1">
            <a:off x="2536503" y="1688063"/>
            <a:ext cx="2452458" cy="3689829"/>
          </a:xfrm>
          <a:prstGeom prst="lin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F05006A-B11B-409A-9865-CED2CB316951}"/>
              </a:ext>
            </a:extLst>
          </p:cNvPr>
          <p:cNvCxnSpPr>
            <a:cxnSpLocks/>
          </p:cNvCxnSpPr>
          <p:nvPr/>
        </p:nvCxnSpPr>
        <p:spPr>
          <a:xfrm flipH="1" flipV="1">
            <a:off x="2536501" y="5625583"/>
            <a:ext cx="2508446" cy="305431"/>
          </a:xfrm>
          <a:prstGeom prst="lin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8745728-7FE6-4754-B263-A7D6745B9696}"/>
              </a:ext>
            </a:extLst>
          </p:cNvPr>
          <p:cNvCxnSpPr>
            <a:cxnSpLocks/>
            <a:stCxn id="9" idx="1"/>
            <a:endCxn id="10" idx="3"/>
          </p:cNvCxnSpPr>
          <p:nvPr/>
        </p:nvCxnSpPr>
        <p:spPr>
          <a:xfrm flipH="1">
            <a:off x="5632775" y="2934392"/>
            <a:ext cx="2091978" cy="2567346"/>
          </a:xfrm>
          <a:prstGeom prst="line">
            <a:avLst/>
          </a:prstGeom>
          <a:noFill/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  <a:effectLst>
            <a:glow rad="1905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3" name="text 1">
            <a:extLst>
              <a:ext uri="{FF2B5EF4-FFF2-40B4-BE49-F238E27FC236}">
                <a16:creationId xmlns:a16="http://schemas.microsoft.com/office/drawing/2014/main" id="{EE06947A-A9E3-434B-9E02-98CE5DFCFA91}"/>
              </a:ext>
            </a:extLst>
          </p:cNvPr>
          <p:cNvSpPr txBox="1"/>
          <p:nvPr/>
        </p:nvSpPr>
        <p:spPr>
          <a:xfrm>
            <a:off x="501804" y="872662"/>
            <a:ext cx="4212948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CA" sz="2400" dirty="0"/>
              <a:t>D</a:t>
            </a:r>
            <a:r>
              <a:rPr lang="en-US" sz="2400" dirty="0" err="1"/>
              <a:t>isplaying</a:t>
            </a:r>
            <a:r>
              <a:rPr lang="en-US" sz="2400" dirty="0"/>
              <a:t> and Editing Tags</a:t>
            </a:r>
            <a:endParaRPr lang="en-US" dirty="0"/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30068227-36AB-4F24-8D7B-2B3FBA5CD0A0}"/>
              </a:ext>
            </a:extLst>
          </p:cNvPr>
          <p:cNvSpPr txBox="1"/>
          <p:nvPr/>
        </p:nvSpPr>
        <p:spPr>
          <a:xfrm>
            <a:off x="519438" y="1339417"/>
            <a:ext cx="3357798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CA" spc="10" dirty="0">
                <a:latin typeface="Arial"/>
                <a:cs typeface="Arial"/>
              </a:rPr>
              <a:t>Find the Sensor or Actuator on the Tag list, double-click the field and enter the new text.</a:t>
            </a:r>
          </a:p>
          <a:p>
            <a:endParaRPr lang="en-CA" spc="10" dirty="0">
              <a:latin typeface="Arial"/>
              <a:cs typeface="Arial"/>
            </a:endParaRPr>
          </a:p>
          <a:p>
            <a:r>
              <a:rPr lang="en-CA" spc="10" dirty="0">
                <a:latin typeface="Arial"/>
                <a:cs typeface="Arial"/>
              </a:rPr>
              <a:t>To find the Tag on the list, single click on the tag.</a:t>
            </a:r>
          </a:p>
          <a:p>
            <a:endParaRPr lang="en-CA" spc="10" dirty="0">
              <a:latin typeface="Arial"/>
              <a:cs typeface="Arial"/>
            </a:endParaRPr>
          </a:p>
          <a:p>
            <a:r>
              <a:rPr lang="en-CA" spc="10" dirty="0">
                <a:latin typeface="Arial"/>
                <a:cs typeface="Arial"/>
              </a:rPr>
              <a:t>Clear Docked Tags when complete.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3266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E3FD8-08F5-4F32-9CED-1DFFFA4C554D}"/>
              </a:ext>
            </a:extLst>
          </p:cNvPr>
          <p:cNvSpPr txBox="1"/>
          <p:nvPr/>
        </p:nvSpPr>
        <p:spPr>
          <a:xfrm>
            <a:off x="1736817" y="2481889"/>
            <a:ext cx="5670365" cy="10926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/>
              <a:t>Supplemental Slides</a:t>
            </a:r>
          </a:p>
          <a:p>
            <a:pPr algn="ctr">
              <a:spcBef>
                <a:spcPts val="600"/>
              </a:spcBef>
            </a:pPr>
            <a:r>
              <a:rPr lang="en-US" sz="2800"/>
              <a:t>( AB </a:t>
            </a:r>
            <a:r>
              <a:rPr lang="en-US" sz="2800">
                <a:sym typeface="Wingdings" panose="05000000000000000000" pitchFamily="2" charset="2"/>
              </a:rPr>
              <a:t> Siemens 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032473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837297A8-5A39-4F96-9EF2-5F3077B8301A}"/>
              </a:ext>
            </a:extLst>
          </p:cNvPr>
          <p:cNvSpPr txBox="1"/>
          <p:nvPr/>
        </p:nvSpPr>
        <p:spPr>
          <a:xfrm>
            <a:off x="519158" y="2454953"/>
            <a:ext cx="7870863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Open the Drivers window by clicking on </a:t>
            </a:r>
            <a:r>
              <a:rPr b="1" spc="10" dirty="0">
                <a:latin typeface="Arial"/>
                <a:cs typeface="Arial"/>
              </a:rPr>
              <a:t>File</a:t>
            </a:r>
            <a:r>
              <a:rPr spc="10" dirty="0">
                <a:latin typeface="Arial"/>
                <a:cs typeface="Arial"/>
              </a:rPr>
              <a:t> and next on </a:t>
            </a:r>
            <a:r>
              <a:rPr b="1" spc="10" dirty="0">
                <a:latin typeface="Arial"/>
                <a:cs typeface="Arial"/>
              </a:rPr>
              <a:t>Drivers (F4)</a:t>
            </a:r>
            <a:r>
              <a:rPr spc="10" dirty="0">
                <a:latin typeface="Arial"/>
                <a:cs typeface="Arial"/>
              </a:rPr>
              <a:t>. Alternatively, you may open the Drivers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window by </a:t>
            </a:r>
            <a:r>
              <a:rPr lang="en-CA" b="1" spc="10" dirty="0">
                <a:cs typeface="Arial"/>
              </a:rPr>
              <a:t>Left-clicking</a:t>
            </a:r>
            <a:r>
              <a:rPr lang="en-CA" spc="10" dirty="0">
                <a:cs typeface="Arial"/>
              </a:rPr>
              <a:t> on the current driver displayed on the status bar.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2B80C983-BD43-4B91-96A0-E0198F6A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158" y="3767295"/>
            <a:ext cx="3099013" cy="240574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pic>
        <p:nvPicPr>
          <p:cNvPr id="9" name="Image">
            <a:extLst>
              <a:ext uri="{FF2B5EF4-FFF2-40B4-BE49-F238E27FC236}">
                <a16:creationId xmlns:a16="http://schemas.microsoft.com/office/drawing/2014/main" id="{790321DD-38FE-4759-86CC-FB97A960F9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5687" y="3530311"/>
            <a:ext cx="3860336" cy="264272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FD9D6B9F-20BB-45D7-A75F-EB6CF3979D31}"/>
              </a:ext>
            </a:extLst>
          </p:cNvPr>
          <p:cNvSpPr txBox="1"/>
          <p:nvPr/>
        </p:nvSpPr>
        <p:spPr>
          <a:xfrm>
            <a:off x="519158" y="1584525"/>
            <a:ext cx="7541324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As an example, this tutorial shows how to use a Siemens S7-1200 PLC. However, most of the steps described here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apply to other drivers as well.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511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6DCA3F29-0854-451C-A0DF-E76E97CE2115}"/>
              </a:ext>
            </a:extLst>
          </p:cNvPr>
          <p:cNvSpPr txBox="1"/>
          <p:nvPr/>
        </p:nvSpPr>
        <p:spPr>
          <a:xfrm>
            <a:off x="470518" y="1797948"/>
            <a:ext cx="65880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3. Click the </a:t>
            </a:r>
            <a:r>
              <a:rPr b="1" spc="10" dirty="0">
                <a:latin typeface="Arial"/>
                <a:cs typeface="Arial"/>
              </a:rPr>
              <a:t>Con</a:t>
            </a:r>
            <a:r>
              <a:rPr lang="en-US" b="1" spc="10" dirty="0">
                <a:latin typeface="Arial"/>
                <a:cs typeface="Arial"/>
              </a:rPr>
              <a:t>fi</a:t>
            </a:r>
            <a:r>
              <a:rPr b="1" spc="10" dirty="0">
                <a:latin typeface="Arial"/>
                <a:cs typeface="Arial"/>
              </a:rPr>
              <a:t>guration</a:t>
            </a:r>
            <a:r>
              <a:rPr spc="10" dirty="0">
                <a:latin typeface="Arial"/>
                <a:cs typeface="Arial"/>
              </a:rPr>
              <a:t> button to setup the driver according to your PLC model and IP address.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30F2BC3D-EAD1-4963-BF3B-06B185588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8" y="2758970"/>
            <a:ext cx="5525686" cy="40596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8" name="text 1">
            <a:extLst>
              <a:ext uri="{FF2B5EF4-FFF2-40B4-BE49-F238E27FC236}">
                <a16:creationId xmlns:a16="http://schemas.microsoft.com/office/drawing/2014/main" id="{B15F5645-93C6-45C0-B95B-539D86C12A17}"/>
              </a:ext>
            </a:extLst>
          </p:cNvPr>
          <p:cNvSpPr txBox="1"/>
          <p:nvPr/>
        </p:nvSpPr>
        <p:spPr>
          <a:xfrm>
            <a:off x="470518" y="3424989"/>
            <a:ext cx="876562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4. Choose S7-1200 model and   ll in the </a:t>
            </a:r>
            <a:r>
              <a:rPr b="1" spc="10" dirty="0">
                <a:latin typeface="Arial"/>
                <a:cs typeface="Arial"/>
              </a:rPr>
              <a:t>Host</a:t>
            </a:r>
            <a:r>
              <a:rPr spc="10" dirty="0">
                <a:latin typeface="Arial"/>
                <a:cs typeface="Arial"/>
              </a:rPr>
              <a:t>   eld with your PLC's IP address. Proceed to the next step by clicking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on the </a:t>
            </a:r>
            <a:r>
              <a:rPr lang="en-CA" b="1" spc="10" dirty="0">
                <a:cs typeface="Arial"/>
              </a:rPr>
              <a:t>Back Arrow</a:t>
            </a:r>
            <a:r>
              <a:rPr lang="en-CA" spc="10" dirty="0">
                <a:cs typeface="Arial"/>
              </a:rPr>
              <a:t> (or the </a:t>
            </a:r>
            <a:r>
              <a:rPr lang="en-CA" b="1" spc="10" dirty="0">
                <a:cs typeface="Arial"/>
              </a:rPr>
              <a:t>ESC</a:t>
            </a:r>
            <a:r>
              <a:rPr lang="en-CA" spc="10" dirty="0">
                <a:cs typeface="Arial"/>
              </a:rPr>
              <a:t> key).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6B68F319-550D-4A59-ABE9-259EFF2A2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18" y="4331292"/>
            <a:ext cx="5525686" cy="181934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2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596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97122955-ADB4-4FBF-B078-E0B34FA0EF31}"/>
              </a:ext>
            </a:extLst>
          </p:cNvPr>
          <p:cNvSpPr txBox="1"/>
          <p:nvPr/>
        </p:nvSpPr>
        <p:spPr>
          <a:xfrm>
            <a:off x="501804" y="1292675"/>
            <a:ext cx="7583417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Press the </a:t>
            </a:r>
            <a:r>
              <a:rPr b="1" spc="10" dirty="0">
                <a:latin typeface="Arial"/>
                <a:cs typeface="Arial"/>
              </a:rPr>
              <a:t>Connect</a:t>
            </a:r>
            <a:r>
              <a:rPr spc="10" dirty="0">
                <a:latin typeface="Arial"/>
                <a:cs typeface="Arial"/>
              </a:rPr>
              <a:t> button to connect to the PLC. A successful connection will be indicated by a green sign</a:t>
            </a:r>
            <a:r>
              <a:rPr lang="en-US" spc="10" dirty="0">
                <a:latin typeface="Arial"/>
                <a:cs typeface="Arial"/>
              </a:rPr>
              <a:t> displayed next to the drivers list.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8" name="Image">
            <a:extLst>
              <a:ext uri="{FF2B5EF4-FFF2-40B4-BE49-F238E27FC236}">
                <a16:creationId xmlns:a16="http://schemas.microsoft.com/office/drawing/2014/main" id="{5DDDD2B4-AFD6-4996-A58C-5CFE1EC15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3" y="2033499"/>
            <a:ext cx="7540529" cy="55399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0" name="text 1">
            <a:extLst>
              <a:ext uri="{FF2B5EF4-FFF2-40B4-BE49-F238E27FC236}">
                <a16:creationId xmlns:a16="http://schemas.microsoft.com/office/drawing/2014/main" id="{3CF11A4B-F51D-4A9B-8253-D3219AA49F3E}"/>
              </a:ext>
            </a:extLst>
          </p:cNvPr>
          <p:cNvSpPr txBox="1"/>
          <p:nvPr/>
        </p:nvSpPr>
        <p:spPr>
          <a:xfrm>
            <a:off x="4572000" y="3163509"/>
            <a:ext cx="4243411" cy="19389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en-US" spc="10" dirty="0">
                <a:latin typeface="Arial"/>
                <a:cs typeface="Arial"/>
              </a:rPr>
              <a:t>Y</a:t>
            </a:r>
            <a:r>
              <a:rPr spc="10" dirty="0">
                <a:latin typeface="Arial"/>
                <a:cs typeface="Arial"/>
              </a:rPr>
              <a:t>ou will </a:t>
            </a:r>
            <a:r>
              <a:rPr lang="en-US" spc="10" dirty="0">
                <a:latin typeface="Arial"/>
                <a:cs typeface="Arial"/>
              </a:rPr>
              <a:t>fi</a:t>
            </a:r>
            <a:r>
              <a:rPr spc="10" dirty="0">
                <a:latin typeface="Arial"/>
                <a:cs typeface="Arial"/>
              </a:rPr>
              <a:t>nd some "FACTORY I/O (...)" tags displayed in the sensors list (highlighted in the image below).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These tags can be used by the controller so it can be "aware" of the status and time scale of the simulation (if it’s paused or running in slow motion).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4" name="Image">
            <a:extLst>
              <a:ext uri="{FF2B5EF4-FFF2-40B4-BE49-F238E27FC236}">
                <a16:creationId xmlns:a16="http://schemas.microsoft.com/office/drawing/2014/main" id="{4E2CC0AD-7F43-4A95-8358-7592E49A7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3" y="2932503"/>
            <a:ext cx="3685186" cy="331666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94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3DE8C-36B3-46BF-A8B8-BCE4F927B9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88294F-C54C-40DE-88A1-F057187E0C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A256-FFDF-4BFC-9AF3-135F07F03A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B2C56CCA-81EB-485F-9D3B-F61CD8D80324}"/>
              </a:ext>
            </a:extLst>
          </p:cNvPr>
          <p:cNvSpPr txBox="1"/>
          <p:nvPr/>
        </p:nvSpPr>
        <p:spPr>
          <a:xfrm>
            <a:off x="501804" y="1525204"/>
            <a:ext cx="6578932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Start mapping tags by dragging and dropping each one onto the intended port. To remove a tag from a port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just drag it back to the list. Once you have mapped all tags, set the simulation to Run Mode and test your PLC logic.</a:t>
            </a:r>
            <a:endParaRPr lang="en-CA" dirty="0">
              <a:cs typeface="Arial"/>
            </a:endParaRPr>
          </a:p>
          <a:p>
            <a:pPr marL="0"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7099F613-C515-4E53-8800-A979A012D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04" y="3088714"/>
            <a:ext cx="5525686" cy="311994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1352A254-5AF5-40A7-BC37-F34D98DBE9DD}"/>
              </a:ext>
            </a:extLst>
          </p:cNvPr>
          <p:cNvSpPr txBox="1"/>
          <p:nvPr/>
        </p:nvSpPr>
        <p:spPr>
          <a:xfrm>
            <a:off x="501804" y="872662"/>
            <a:ext cx="4581382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Controlling a Scene with a PLC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268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Imag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478" y="1278610"/>
            <a:ext cx="4166491" cy="787722"/>
          </a:xfrm>
          <a:prstGeom prst="rect">
            <a:avLst/>
          </a:prstGeom>
        </p:spPr>
      </p:pic>
      <p:sp>
        <p:nvSpPr>
          <p:cNvPr id="6" name="text 1"/>
          <p:cNvSpPr txBox="1"/>
          <p:nvPr/>
        </p:nvSpPr>
        <p:spPr>
          <a:xfrm>
            <a:off x="708478" y="707517"/>
            <a:ext cx="123456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en-CA" sz="2400" b="1" spc="10" dirty="0">
                <a:latin typeface="Arial"/>
                <a:cs typeface="Arial"/>
              </a:rPr>
              <a:t>Tool Bar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8" name="Image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594" y="5052246"/>
            <a:ext cx="7466827" cy="653610"/>
          </a:xfrm>
          <a:prstGeom prst="rect">
            <a:avLst/>
          </a:prstGeom>
        </p:spPr>
      </p:pic>
      <p:sp>
        <p:nvSpPr>
          <p:cNvPr id="22" name="text 1"/>
          <p:cNvSpPr txBox="1"/>
          <p:nvPr/>
        </p:nvSpPr>
        <p:spPr>
          <a:xfrm>
            <a:off x="708478" y="2248494"/>
            <a:ext cx="169116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Welcome Menu</a:t>
            </a:r>
            <a:endParaRPr dirty="0">
              <a:latin typeface="Arial"/>
              <a:cs typeface="Arial"/>
            </a:endParaRPr>
          </a:p>
        </p:txBody>
      </p:sp>
      <p:sp>
        <p:nvSpPr>
          <p:cNvPr id="23" name="text 1"/>
          <p:cNvSpPr txBox="1"/>
          <p:nvPr/>
        </p:nvSpPr>
        <p:spPr>
          <a:xfrm rot="18233375">
            <a:off x="341050" y="4258927"/>
            <a:ext cx="959237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b="1" spc="10">
                <a:latin typeface="Arial"/>
                <a:cs typeface="Arial"/>
              </a:defRPr>
            </a:lvl1pPr>
          </a:lstStyle>
          <a:p>
            <a:r>
              <a:rPr dirty="0"/>
              <a:t>Run/Edit</a:t>
            </a:r>
          </a:p>
        </p:txBody>
      </p:sp>
      <p:sp>
        <p:nvSpPr>
          <p:cNvPr id="24" name="text 1"/>
          <p:cNvSpPr txBox="1"/>
          <p:nvPr/>
        </p:nvSpPr>
        <p:spPr>
          <a:xfrm rot="18233375">
            <a:off x="1046020" y="4372302"/>
            <a:ext cx="68608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b="1" spc="10">
                <a:latin typeface="Arial"/>
                <a:cs typeface="Arial"/>
              </a:defRPr>
            </a:lvl1pPr>
          </a:lstStyle>
          <a:p>
            <a:r>
              <a:rPr dirty="0"/>
              <a:t>Pause</a:t>
            </a:r>
          </a:p>
        </p:txBody>
      </p:sp>
      <p:sp>
        <p:nvSpPr>
          <p:cNvPr id="25" name="text 1"/>
          <p:cNvSpPr txBox="1"/>
          <p:nvPr/>
        </p:nvSpPr>
        <p:spPr>
          <a:xfrm rot="18233375">
            <a:off x="1660487" y="4393593"/>
            <a:ext cx="63478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b="1" spc="10">
                <a:latin typeface="Arial"/>
                <a:cs typeface="Arial"/>
              </a:defRPr>
            </a:lvl1pPr>
          </a:lstStyle>
          <a:p>
            <a:r>
              <a:rPr dirty="0"/>
              <a:t>Reset</a:t>
            </a:r>
          </a:p>
        </p:txBody>
      </p:sp>
      <p:sp>
        <p:nvSpPr>
          <p:cNvPr id="26" name="text 1"/>
          <p:cNvSpPr txBox="1"/>
          <p:nvPr/>
        </p:nvSpPr>
        <p:spPr>
          <a:xfrm rot="18312267">
            <a:off x="2055113" y="4069248"/>
            <a:ext cx="152253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Slow Motion</a:t>
            </a:r>
            <a:endParaRPr sz="2000" dirty="0">
              <a:cs typeface="Arial"/>
            </a:endParaRPr>
          </a:p>
        </p:txBody>
      </p:sp>
      <p:sp>
        <p:nvSpPr>
          <p:cNvPr id="27" name="text 1"/>
          <p:cNvSpPr txBox="1"/>
          <p:nvPr/>
        </p:nvSpPr>
        <p:spPr>
          <a:xfrm rot="18233375">
            <a:off x="2750124" y="4014479"/>
            <a:ext cx="1637628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Orbit Camera</a:t>
            </a:r>
            <a:endParaRPr sz="2000" dirty="0">
              <a:cs typeface="Arial"/>
            </a:endParaRPr>
          </a:p>
        </p:txBody>
      </p:sp>
      <p:sp>
        <p:nvSpPr>
          <p:cNvPr id="28" name="text 1"/>
          <p:cNvSpPr txBox="1"/>
          <p:nvPr/>
        </p:nvSpPr>
        <p:spPr>
          <a:xfrm rot="18233375">
            <a:off x="3419493" y="4115347"/>
            <a:ext cx="1394613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Fly Camera</a:t>
            </a:r>
            <a:endParaRPr sz="2000" dirty="0">
              <a:cs typeface="Arial"/>
            </a:endParaRPr>
          </a:p>
        </p:txBody>
      </p:sp>
      <p:sp>
        <p:nvSpPr>
          <p:cNvPr id="29" name="text 1"/>
          <p:cNvSpPr txBox="1"/>
          <p:nvPr/>
        </p:nvSpPr>
        <p:spPr>
          <a:xfrm rot="18233375">
            <a:off x="3774090" y="3670902"/>
            <a:ext cx="253146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First Person Camera</a:t>
            </a:r>
            <a:endParaRPr sz="2000" dirty="0">
              <a:cs typeface="Arial"/>
            </a:endParaRPr>
          </a:p>
        </p:txBody>
      </p:sp>
      <p:sp>
        <p:nvSpPr>
          <p:cNvPr id="30" name="text 1"/>
          <p:cNvSpPr txBox="1"/>
          <p:nvPr/>
        </p:nvSpPr>
        <p:spPr>
          <a:xfrm rot="18233375">
            <a:off x="4586808" y="4025928"/>
            <a:ext cx="1610056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Follow a Part</a:t>
            </a:r>
            <a:endParaRPr sz="2000" dirty="0">
              <a:cs typeface="Arial"/>
            </a:endParaRPr>
          </a:p>
        </p:txBody>
      </p:sp>
      <p:sp>
        <p:nvSpPr>
          <p:cNvPr id="31" name="text 1"/>
          <p:cNvSpPr txBox="1"/>
          <p:nvPr/>
        </p:nvSpPr>
        <p:spPr>
          <a:xfrm rot="18233375">
            <a:off x="5080014" y="3800777"/>
            <a:ext cx="2152512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Cameras Window</a:t>
            </a:r>
            <a:endParaRPr sz="2000" dirty="0">
              <a:cs typeface="Arial"/>
            </a:endParaRPr>
          </a:p>
        </p:txBody>
      </p:sp>
      <p:sp>
        <p:nvSpPr>
          <p:cNvPr id="32" name="text 1"/>
          <p:cNvSpPr txBox="1"/>
          <p:nvPr/>
        </p:nvSpPr>
        <p:spPr>
          <a:xfrm rot="18233375">
            <a:off x="5893575" y="3994922"/>
            <a:ext cx="1535549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Sensor Tags</a:t>
            </a:r>
            <a:endParaRPr sz="2000" dirty="0">
              <a:cs typeface="Arial"/>
            </a:endParaRPr>
          </a:p>
        </p:txBody>
      </p:sp>
      <p:sp>
        <p:nvSpPr>
          <p:cNvPr id="33" name="text 1"/>
          <p:cNvSpPr txBox="1"/>
          <p:nvPr/>
        </p:nvSpPr>
        <p:spPr>
          <a:xfrm rot="18233375">
            <a:off x="6436862" y="4006684"/>
            <a:ext cx="1722459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Actuator Tags</a:t>
            </a:r>
            <a:endParaRPr sz="2000" dirty="0">
              <a:cs typeface="Arial"/>
            </a:endParaRPr>
          </a:p>
        </p:txBody>
      </p:sp>
      <p:sp>
        <p:nvSpPr>
          <p:cNvPr id="34" name="text 1"/>
          <p:cNvSpPr txBox="1"/>
          <p:nvPr/>
        </p:nvSpPr>
        <p:spPr>
          <a:xfrm rot="18233375">
            <a:off x="7238046" y="4368368"/>
            <a:ext cx="848950" cy="3077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000" b="1" spc="10" dirty="0">
                <a:cs typeface="Arial"/>
              </a:rPr>
              <a:t>Palette</a:t>
            </a:r>
            <a:endParaRPr sz="20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1360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9D07D346-7CBD-4A13-B69C-39A6120B87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948" y="2983135"/>
            <a:ext cx="5736188" cy="138499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7" name="text 1">
            <a:extLst>
              <a:ext uri="{FF2B5EF4-FFF2-40B4-BE49-F238E27FC236}">
                <a16:creationId xmlns:a16="http://schemas.microsoft.com/office/drawing/2014/main" id="{46296962-C145-4015-91B7-D515493AA1DC}"/>
              </a:ext>
            </a:extLst>
          </p:cNvPr>
          <p:cNvSpPr txBox="1"/>
          <p:nvPr/>
        </p:nvSpPr>
        <p:spPr>
          <a:xfrm>
            <a:off x="453949" y="1455208"/>
            <a:ext cx="7609395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One of the most important skills to learn in FACTORY I/O is how to use cameras. Cameras are used to navigate in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the 3D space and are the key to interacting with parts or building new scenes. You can use three types of cameras:</a:t>
            </a:r>
            <a:endParaRPr lang="en-CA" dirty="0">
              <a:cs typeface="Arial"/>
            </a:endParaRPr>
          </a:p>
          <a:p>
            <a:pPr marL="0"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AAE8B49C-D5EF-4D25-91BC-62F99D6F2110}"/>
              </a:ext>
            </a:extLst>
          </p:cNvPr>
          <p:cNvSpPr txBox="1"/>
          <p:nvPr/>
        </p:nvSpPr>
        <p:spPr>
          <a:xfrm>
            <a:off x="453948" y="907671"/>
            <a:ext cx="1585370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dirty="0"/>
              <a:t>Navigating</a:t>
            </a: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9002674-6900-4BB2-864F-285241685786}"/>
              </a:ext>
            </a:extLst>
          </p:cNvPr>
          <p:cNvSpPr txBox="1"/>
          <p:nvPr/>
        </p:nvSpPr>
        <p:spPr>
          <a:xfrm>
            <a:off x="661182" y="3635941"/>
            <a:ext cx="3161375" cy="346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0" tIns="0" rIns="0" bIns="0" rtlCol="0" anchor="ctr">
            <a:noAutofit/>
          </a:bodyPr>
          <a:lstStyle/>
          <a:p>
            <a:pPr marL="0" algn="ctr">
              <a:lnSpc>
                <a:spcPct val="100000"/>
              </a:lnSpc>
            </a:pPr>
            <a:r>
              <a:rPr sz="1400" b="1" spc="10" dirty="0">
                <a:latin typeface="Arial"/>
                <a:cs typeface="Arial"/>
              </a:rPr>
              <a:t>Orbit (1)</a:t>
            </a:r>
            <a:r>
              <a:rPr sz="1400" spc="10" dirty="0">
                <a:latin typeface="Arial"/>
                <a:cs typeface="Arial"/>
              </a:rPr>
              <a:t>, </a:t>
            </a:r>
            <a:r>
              <a:rPr sz="1400" b="1" spc="10" dirty="0">
                <a:latin typeface="Arial"/>
                <a:cs typeface="Arial"/>
              </a:rPr>
              <a:t>Fly (2)</a:t>
            </a:r>
            <a:r>
              <a:rPr sz="1400" spc="10" dirty="0">
                <a:latin typeface="Arial"/>
                <a:cs typeface="Arial"/>
              </a:rPr>
              <a:t> and </a:t>
            </a:r>
            <a:r>
              <a:rPr sz="1400" b="1" spc="10" dirty="0">
                <a:latin typeface="Arial"/>
                <a:cs typeface="Arial"/>
              </a:rPr>
              <a:t>First Person (3)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3CFA8C-E631-409A-8D35-A64A51DFF62B}"/>
              </a:ext>
            </a:extLst>
          </p:cNvPr>
          <p:cNvSpPr/>
          <p:nvPr/>
        </p:nvSpPr>
        <p:spPr>
          <a:xfrm>
            <a:off x="393741" y="4635721"/>
            <a:ext cx="798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pc="10" dirty="0">
                <a:cs typeface="Arial"/>
              </a:rPr>
              <a:t>Get used to each type by testing the actions as described below. Keep in mind that each camera was designed for a special functional purpose</a:t>
            </a:r>
            <a:endParaRPr lang="en-CA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773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">
            <a:extLst>
              <a:ext uri="{FF2B5EF4-FFF2-40B4-BE49-F238E27FC236}">
                <a16:creationId xmlns:a16="http://schemas.microsoft.com/office/drawing/2014/main" id="{73765FCE-F77F-4F86-8F5A-19EAB5DF3E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4706" y="2655566"/>
            <a:ext cx="3477490" cy="224443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6AFC8447-5E80-4130-AB10-08CA02D771A1}"/>
              </a:ext>
            </a:extLst>
          </p:cNvPr>
          <p:cNvSpPr txBox="1"/>
          <p:nvPr/>
        </p:nvSpPr>
        <p:spPr>
          <a:xfrm>
            <a:off x="501804" y="872662"/>
            <a:ext cx="196624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sz="2400" dirty="0"/>
              <a:t>Orbit</a:t>
            </a:r>
            <a:r>
              <a:rPr lang="en-CA" sz="2400" dirty="0"/>
              <a:t> Camera</a:t>
            </a:r>
            <a:endParaRPr dirty="0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5F914EC6-4CEB-44EC-930E-0D08CE87B253}"/>
              </a:ext>
            </a:extLst>
          </p:cNvPr>
          <p:cNvSpPr txBox="1"/>
          <p:nvPr/>
        </p:nvSpPr>
        <p:spPr>
          <a:xfrm>
            <a:off x="501804" y="1599489"/>
            <a:ext cx="7606582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The Orbit camera is the default camera and should be used when building a scene. This is the only camera that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allows you to move through parts without colliding with them.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31C505F3-0C79-47E6-8163-FE07B124FABA}"/>
              </a:ext>
            </a:extLst>
          </p:cNvPr>
          <p:cNvSpPr txBox="1"/>
          <p:nvPr/>
        </p:nvSpPr>
        <p:spPr>
          <a:xfrm>
            <a:off x="501804" y="2632545"/>
            <a:ext cx="4513541" cy="24929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>
              <a:defRPr spc="10">
                <a:latin typeface="Arial"/>
                <a:cs typeface="Arial"/>
              </a:defRPr>
            </a:lvl1pPr>
          </a:lstStyle>
          <a:p>
            <a:r>
              <a:rPr dirty="0"/>
              <a:t>It works by rotating around a point of interest (indicated by a white dot) which you de</a:t>
            </a:r>
            <a:r>
              <a:rPr lang="en-US" dirty="0"/>
              <a:t>fin</a:t>
            </a:r>
            <a:r>
              <a:rPr dirty="0"/>
              <a:t>e by Double Left-clicking</a:t>
            </a:r>
            <a:r>
              <a:rPr lang="en-US" dirty="0"/>
              <a:t> </a:t>
            </a:r>
            <a:r>
              <a:rPr lang="en-CA" dirty="0"/>
              <a:t>on a part. Also, whenever a part (or parts selection) is moved, the point of interest is automatically set at the center of the part (press and hold </a:t>
            </a:r>
            <a:r>
              <a:rPr lang="en-CA" b="1" dirty="0"/>
              <a:t>Left shift</a:t>
            </a:r>
            <a:r>
              <a:rPr lang="en-CA" dirty="0"/>
              <a:t> to keep it at the original position). Once the point of interest is defined, you rotate the camera around it by holding the</a:t>
            </a:r>
            <a:endParaRPr dirty="0"/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050A8721-7FAC-47F2-8561-903E0FCC1C10}"/>
              </a:ext>
            </a:extLst>
          </p:cNvPr>
          <p:cNvSpPr txBox="1"/>
          <p:nvPr/>
        </p:nvSpPr>
        <p:spPr>
          <a:xfrm>
            <a:off x="474094" y="5109067"/>
            <a:ext cx="743936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>
              <a:defRPr spc="10">
                <a:latin typeface="Arial"/>
                <a:cs typeface="Arial"/>
              </a:defRPr>
            </a:lvl1pPr>
          </a:lstStyle>
          <a:p>
            <a:r>
              <a:rPr lang="en-CA" b="1" dirty="0"/>
              <a:t>Right Mouse Button (RMB)</a:t>
            </a:r>
            <a:r>
              <a:rPr lang="en-CA" dirty="0"/>
              <a:t> and </a:t>
            </a:r>
            <a:r>
              <a:rPr lang="en-CA" b="1" dirty="0"/>
              <a:t>dragging the mouse</a:t>
            </a:r>
            <a:r>
              <a:rPr lang="en-CA" dirty="0"/>
              <a:t>. New parts dragged from the Palette are created at the height defined by this point, except for parts which are typically placed on the floor, such as conveyors, stations, etc.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E4EBF1-AD8C-4170-AEFC-B5426C3ADA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3370" y="845107"/>
            <a:ext cx="2806930" cy="5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0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49FDB353-E489-4BBB-B03D-072594E2B5B4}"/>
              </a:ext>
            </a:extLst>
          </p:cNvPr>
          <p:cNvSpPr txBox="1"/>
          <p:nvPr/>
        </p:nvSpPr>
        <p:spPr>
          <a:xfrm>
            <a:off x="557788" y="2022717"/>
            <a:ext cx="789960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Double</a:t>
            </a:r>
            <a:endParaRPr dirty="0">
              <a:latin typeface="Arial"/>
              <a:cs typeface="Arial"/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70D074D1-E54E-4C33-AFB3-BDFAA79B635C}"/>
              </a:ext>
            </a:extLst>
          </p:cNvPr>
          <p:cNvSpPr txBox="1"/>
          <p:nvPr/>
        </p:nvSpPr>
        <p:spPr>
          <a:xfrm>
            <a:off x="557788" y="2240471"/>
            <a:ext cx="503984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LMB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E051B2A7-2C04-4C21-8287-C0C8002AE1F7}"/>
              </a:ext>
            </a:extLst>
          </p:cNvPr>
          <p:cNvSpPr txBox="1"/>
          <p:nvPr/>
        </p:nvSpPr>
        <p:spPr>
          <a:xfrm>
            <a:off x="1877214" y="2032048"/>
            <a:ext cx="624042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z="1600" spc="10" dirty="0">
                <a:latin typeface="Arial"/>
                <a:cs typeface="Arial"/>
              </a:rPr>
              <a:t>Sets the camera point of interest. The camera will rotate around this point, and new parts will</a:t>
            </a:r>
            <a:r>
              <a:rPr lang="en-CA" sz="1600" spc="10" dirty="0">
                <a:latin typeface="Arial"/>
                <a:cs typeface="Arial"/>
              </a:rPr>
              <a:t> </a:t>
            </a:r>
            <a:r>
              <a:rPr lang="en-US" sz="1600" spc="10" dirty="0">
                <a:cs typeface="Arial"/>
              </a:rPr>
              <a:t>be created at this height.</a:t>
            </a:r>
            <a:endParaRPr lang="en-US" sz="1600" dirty="0">
              <a:cs typeface="Arial"/>
            </a:endParaRPr>
          </a:p>
          <a:p>
            <a:pPr marL="0">
              <a:lnSpc>
                <a:spcPct val="100000"/>
              </a:lnSpc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FEFFF45E-C28B-4416-9608-D03CCC551673}"/>
              </a:ext>
            </a:extLst>
          </p:cNvPr>
          <p:cNvSpPr txBox="1"/>
          <p:nvPr/>
        </p:nvSpPr>
        <p:spPr>
          <a:xfrm>
            <a:off x="557788" y="2674167"/>
            <a:ext cx="65081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RMB +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1AD0764A-1E1F-4CC6-BC60-11EEA0AC66DF}"/>
              </a:ext>
            </a:extLst>
          </p:cNvPr>
          <p:cNvSpPr txBox="1"/>
          <p:nvPr/>
        </p:nvSpPr>
        <p:spPr>
          <a:xfrm>
            <a:off x="557788" y="2891922"/>
            <a:ext cx="47160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Drag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9CF21BDE-5E7D-4213-9E9E-7123487D6355}"/>
              </a:ext>
            </a:extLst>
          </p:cNvPr>
          <p:cNvSpPr txBox="1"/>
          <p:nvPr/>
        </p:nvSpPr>
        <p:spPr>
          <a:xfrm>
            <a:off x="1877213" y="2683498"/>
            <a:ext cx="441210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Rotates the camera around the point of interest.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35BD8E92-9949-4871-A953-13E776E44C2A}"/>
              </a:ext>
            </a:extLst>
          </p:cNvPr>
          <p:cNvSpPr txBox="1"/>
          <p:nvPr/>
        </p:nvSpPr>
        <p:spPr>
          <a:xfrm>
            <a:off x="557788" y="3316287"/>
            <a:ext cx="756617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MMB +</a:t>
            </a:r>
            <a:endParaRPr>
              <a:latin typeface="Arial"/>
              <a:cs typeface="Arial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3952725F-8AEE-45FA-A392-C82227ED7E56}"/>
              </a:ext>
            </a:extLst>
          </p:cNvPr>
          <p:cNvSpPr txBox="1"/>
          <p:nvPr/>
        </p:nvSpPr>
        <p:spPr>
          <a:xfrm>
            <a:off x="557788" y="3543373"/>
            <a:ext cx="47160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Drag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170D75D0-C4BB-4009-A385-B1B9692C1A64}"/>
              </a:ext>
            </a:extLst>
          </p:cNvPr>
          <p:cNvSpPr txBox="1"/>
          <p:nvPr/>
        </p:nvSpPr>
        <p:spPr>
          <a:xfrm>
            <a:off x="1877213" y="3325618"/>
            <a:ext cx="321517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Translates the camera horizontally.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644EE3B3-9C16-40D6-8639-D240D7F69601}"/>
              </a:ext>
            </a:extLst>
          </p:cNvPr>
          <p:cNvSpPr txBox="1"/>
          <p:nvPr/>
        </p:nvSpPr>
        <p:spPr>
          <a:xfrm>
            <a:off x="557788" y="3958407"/>
            <a:ext cx="737381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Mouse</a:t>
            </a:r>
            <a:endParaRPr>
              <a:latin typeface="Arial"/>
              <a:cs typeface="Arial"/>
            </a:endParaRP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A25EECF3-55D8-429A-9922-F5633761104A}"/>
              </a:ext>
            </a:extLst>
          </p:cNvPr>
          <p:cNvSpPr txBox="1"/>
          <p:nvPr/>
        </p:nvSpPr>
        <p:spPr>
          <a:xfrm>
            <a:off x="557788" y="4176162"/>
            <a:ext cx="68608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Wheel</a:t>
            </a:r>
            <a:endParaRPr dirty="0">
              <a:latin typeface="Arial"/>
              <a:cs typeface="Arial"/>
            </a:endParaRP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9907A0A8-AF58-4AD2-A8EB-B1A3AB0E36BF}"/>
              </a:ext>
            </a:extLst>
          </p:cNvPr>
          <p:cNvSpPr txBox="1"/>
          <p:nvPr/>
        </p:nvSpPr>
        <p:spPr>
          <a:xfrm>
            <a:off x="1877213" y="3967738"/>
            <a:ext cx="2764218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Zooms the camera in and out.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54DF3A1B-B1AF-48DB-910C-DBD01E90CDFF}"/>
              </a:ext>
            </a:extLst>
          </p:cNvPr>
          <p:cNvSpPr txBox="1"/>
          <p:nvPr/>
        </p:nvSpPr>
        <p:spPr>
          <a:xfrm>
            <a:off x="557788" y="4609858"/>
            <a:ext cx="108074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b="1" spc="10" dirty="0">
                <a:latin typeface="Arial"/>
                <a:cs typeface="Arial"/>
              </a:rPr>
              <a:t>Backspace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49282087-F0D9-4E64-9A62-7A9195EBD826}"/>
              </a:ext>
            </a:extLst>
          </p:cNvPr>
          <p:cNvSpPr txBox="1"/>
          <p:nvPr/>
        </p:nvSpPr>
        <p:spPr>
          <a:xfrm>
            <a:off x="1877213" y="4619189"/>
            <a:ext cx="5001369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Resets the camera to the default position and rotation.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6AFC8447-5E80-4130-AB10-08CA02D771A1}"/>
              </a:ext>
            </a:extLst>
          </p:cNvPr>
          <p:cNvSpPr txBox="1"/>
          <p:nvPr/>
        </p:nvSpPr>
        <p:spPr>
          <a:xfrm>
            <a:off x="501804" y="872662"/>
            <a:ext cx="1966244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sz="2400" dirty="0"/>
              <a:t>Orbit</a:t>
            </a:r>
            <a:r>
              <a:rPr lang="en-CA" sz="2400" dirty="0"/>
              <a:t> Camera</a:t>
            </a:r>
            <a:endParaRPr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0C51B8A-5730-4819-9BCC-C0FAC6C6DD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3370" y="845107"/>
            <a:ext cx="2806930" cy="5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3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AE259307-8681-4BEE-87AD-137794BDF336}"/>
              </a:ext>
            </a:extLst>
          </p:cNvPr>
          <p:cNvSpPr txBox="1"/>
          <p:nvPr/>
        </p:nvSpPr>
        <p:spPr>
          <a:xfrm>
            <a:off x="501804" y="872662"/>
            <a:ext cx="1673535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400" b="1" spc="10">
                <a:latin typeface="Arial"/>
                <a:cs typeface="Arial"/>
              </a:defRPr>
            </a:lvl1pPr>
          </a:lstStyle>
          <a:p>
            <a:r>
              <a:rPr lang="en-US" dirty="0"/>
              <a:t>Fly</a:t>
            </a:r>
            <a:r>
              <a:rPr dirty="0"/>
              <a:t> Camera</a:t>
            </a:r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7EC63293-654D-44F6-A742-8DC76C5D9577}"/>
              </a:ext>
            </a:extLst>
          </p:cNvPr>
          <p:cNvSpPr txBox="1"/>
          <p:nvPr/>
        </p:nvSpPr>
        <p:spPr>
          <a:xfrm>
            <a:off x="501804" y="1760876"/>
            <a:ext cx="7519978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The Fly camera is used to move freely in the 3D space. This camera collides with scene parts but is not detected by</a:t>
            </a:r>
            <a:r>
              <a:rPr lang="en-US" spc="10" dirty="0">
                <a:latin typeface="Arial"/>
                <a:cs typeface="Arial"/>
              </a:rPr>
              <a:t> sensors.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335A9B4E-B61D-4DD7-8107-BDB05A568E2C}"/>
              </a:ext>
            </a:extLst>
          </p:cNvPr>
          <p:cNvSpPr txBox="1"/>
          <p:nvPr/>
        </p:nvSpPr>
        <p:spPr>
          <a:xfrm>
            <a:off x="501804" y="2698329"/>
            <a:ext cx="135934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Double LMB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text 1">
            <a:extLst>
              <a:ext uri="{FF2B5EF4-FFF2-40B4-BE49-F238E27FC236}">
                <a16:creationId xmlns:a16="http://schemas.microsoft.com/office/drawing/2014/main" id="{2B732EFD-A0F6-4776-B991-94BC4FDEB71C}"/>
              </a:ext>
            </a:extLst>
          </p:cNvPr>
          <p:cNvSpPr txBox="1"/>
          <p:nvPr/>
        </p:nvSpPr>
        <p:spPr>
          <a:xfrm>
            <a:off x="2525711" y="2698329"/>
            <a:ext cx="5228996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Looks the camera to where the mouse cursor is pointing.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2" name="text 1">
            <a:extLst>
              <a:ext uri="{FF2B5EF4-FFF2-40B4-BE49-F238E27FC236}">
                <a16:creationId xmlns:a16="http://schemas.microsoft.com/office/drawing/2014/main" id="{D63556A8-B3E0-471B-A634-E1B10D707D15}"/>
              </a:ext>
            </a:extLst>
          </p:cNvPr>
          <p:cNvSpPr txBox="1"/>
          <p:nvPr/>
        </p:nvSpPr>
        <p:spPr>
          <a:xfrm>
            <a:off x="501804" y="3066708"/>
            <a:ext cx="132728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RMB + Drag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text 1">
            <a:extLst>
              <a:ext uri="{FF2B5EF4-FFF2-40B4-BE49-F238E27FC236}">
                <a16:creationId xmlns:a16="http://schemas.microsoft.com/office/drawing/2014/main" id="{419EAE3D-2147-4442-9382-0EC63E6AC1A0}"/>
              </a:ext>
            </a:extLst>
          </p:cNvPr>
          <p:cNvSpPr txBox="1"/>
          <p:nvPr/>
        </p:nvSpPr>
        <p:spPr>
          <a:xfrm>
            <a:off x="2525711" y="3066708"/>
            <a:ext cx="1874231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Rotates the camera.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4" name="text 1">
            <a:extLst>
              <a:ext uri="{FF2B5EF4-FFF2-40B4-BE49-F238E27FC236}">
                <a16:creationId xmlns:a16="http://schemas.microsoft.com/office/drawing/2014/main" id="{25127642-C453-4D7D-B525-C0B348B7ADA6}"/>
              </a:ext>
            </a:extLst>
          </p:cNvPr>
          <p:cNvSpPr txBox="1"/>
          <p:nvPr/>
        </p:nvSpPr>
        <p:spPr>
          <a:xfrm>
            <a:off x="501804" y="3435087"/>
            <a:ext cx="148886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Mouse Wheel</a:t>
            </a:r>
            <a:endParaRPr>
              <a:latin typeface="Arial"/>
              <a:cs typeface="Arial"/>
            </a:endParaRPr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9C4566D1-86F9-4FCC-8770-5DCA5698DB45}"/>
              </a:ext>
            </a:extLst>
          </p:cNvPr>
          <p:cNvSpPr txBox="1"/>
          <p:nvPr/>
        </p:nvSpPr>
        <p:spPr>
          <a:xfrm>
            <a:off x="2525711" y="3435087"/>
            <a:ext cx="2973763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Translates the camera vertically.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6" name="text 1">
            <a:extLst>
              <a:ext uri="{FF2B5EF4-FFF2-40B4-BE49-F238E27FC236}">
                <a16:creationId xmlns:a16="http://schemas.microsoft.com/office/drawing/2014/main" id="{19ACE8B4-9133-4C60-8CB0-9B8924D78065}"/>
              </a:ext>
            </a:extLst>
          </p:cNvPr>
          <p:cNvSpPr txBox="1"/>
          <p:nvPr/>
        </p:nvSpPr>
        <p:spPr>
          <a:xfrm>
            <a:off x="501804" y="3803466"/>
            <a:ext cx="1300356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LMB + RMB</a:t>
            </a:r>
            <a:endParaRPr dirty="0">
              <a:latin typeface="Arial"/>
              <a:cs typeface="Arial"/>
            </a:endParaRPr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F165E1FD-73DA-4F80-A86A-DF826706658B}"/>
              </a:ext>
            </a:extLst>
          </p:cNvPr>
          <p:cNvSpPr txBox="1"/>
          <p:nvPr/>
        </p:nvSpPr>
        <p:spPr>
          <a:xfrm>
            <a:off x="2525711" y="3803466"/>
            <a:ext cx="252152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the camera forward.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8" name="text 1">
            <a:extLst>
              <a:ext uri="{FF2B5EF4-FFF2-40B4-BE49-F238E27FC236}">
                <a16:creationId xmlns:a16="http://schemas.microsoft.com/office/drawing/2014/main" id="{5F0F7B30-8AC6-470F-92D0-F452CCDE7723}"/>
              </a:ext>
            </a:extLst>
          </p:cNvPr>
          <p:cNvSpPr txBox="1"/>
          <p:nvPr/>
        </p:nvSpPr>
        <p:spPr>
          <a:xfrm>
            <a:off x="501804" y="4171845"/>
            <a:ext cx="725840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W | Up</a:t>
            </a:r>
            <a:endParaRPr>
              <a:latin typeface="Arial"/>
              <a:cs typeface="Arial"/>
            </a:endParaRPr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6EE61876-4BB3-4792-9E78-09BB81734BB9}"/>
              </a:ext>
            </a:extLst>
          </p:cNvPr>
          <p:cNvSpPr txBox="1"/>
          <p:nvPr/>
        </p:nvSpPr>
        <p:spPr>
          <a:xfrm>
            <a:off x="2525711" y="4171845"/>
            <a:ext cx="2521524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the camera forward.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text 1">
            <a:extLst>
              <a:ext uri="{FF2B5EF4-FFF2-40B4-BE49-F238E27FC236}">
                <a16:creationId xmlns:a16="http://schemas.microsoft.com/office/drawing/2014/main" id="{F5A337C2-A68C-4D28-81C8-0AF91696CE72}"/>
              </a:ext>
            </a:extLst>
          </p:cNvPr>
          <p:cNvSpPr txBox="1"/>
          <p:nvPr/>
        </p:nvSpPr>
        <p:spPr>
          <a:xfrm>
            <a:off x="501804" y="4540224"/>
            <a:ext cx="984885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S | Down</a:t>
            </a:r>
            <a:endParaRPr>
              <a:latin typeface="Arial"/>
              <a:cs typeface="Arial"/>
            </a:endParaRPr>
          </a:p>
        </p:txBody>
      </p:sp>
      <p:sp>
        <p:nvSpPr>
          <p:cNvPr id="21" name="text 1">
            <a:extLst>
              <a:ext uri="{FF2B5EF4-FFF2-40B4-BE49-F238E27FC236}">
                <a16:creationId xmlns:a16="http://schemas.microsoft.com/office/drawing/2014/main" id="{CE6B0A39-C381-48B1-A4C1-C928E65ACC17}"/>
              </a:ext>
            </a:extLst>
          </p:cNvPr>
          <p:cNvSpPr txBox="1"/>
          <p:nvPr/>
        </p:nvSpPr>
        <p:spPr>
          <a:xfrm>
            <a:off x="2525711" y="4540224"/>
            <a:ext cx="2715167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the camera backward.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C27E00D6-E98E-48DE-89C2-FAB8B9E66C28}"/>
              </a:ext>
            </a:extLst>
          </p:cNvPr>
          <p:cNvSpPr txBox="1"/>
          <p:nvPr/>
        </p:nvSpPr>
        <p:spPr>
          <a:xfrm>
            <a:off x="501804" y="4908603"/>
            <a:ext cx="783933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A | Left</a:t>
            </a:r>
            <a:endParaRPr dirty="0">
              <a:latin typeface="Arial"/>
              <a:cs typeface="Arial"/>
            </a:endParaRPr>
          </a:p>
        </p:txBody>
      </p:sp>
      <p:sp>
        <p:nvSpPr>
          <p:cNvPr id="23" name="text 1">
            <a:extLst>
              <a:ext uri="{FF2B5EF4-FFF2-40B4-BE49-F238E27FC236}">
                <a16:creationId xmlns:a16="http://schemas.microsoft.com/office/drawing/2014/main" id="{6EAB0266-34E9-43B8-9169-A903E1E62761}"/>
              </a:ext>
            </a:extLst>
          </p:cNvPr>
          <p:cNvSpPr txBox="1"/>
          <p:nvPr/>
        </p:nvSpPr>
        <p:spPr>
          <a:xfrm>
            <a:off x="2525711" y="4908603"/>
            <a:ext cx="2107308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the camera left.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text 1">
            <a:extLst>
              <a:ext uri="{FF2B5EF4-FFF2-40B4-BE49-F238E27FC236}">
                <a16:creationId xmlns:a16="http://schemas.microsoft.com/office/drawing/2014/main" id="{49675DC5-2FAC-4E07-BA17-34F0EEA97C4F}"/>
              </a:ext>
            </a:extLst>
          </p:cNvPr>
          <p:cNvSpPr txBox="1"/>
          <p:nvPr/>
        </p:nvSpPr>
        <p:spPr>
          <a:xfrm>
            <a:off x="501804" y="5276982"/>
            <a:ext cx="960519" cy="27699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b="1" spc="10" dirty="0">
                <a:latin typeface="Arial"/>
                <a:cs typeface="Arial"/>
              </a:rPr>
              <a:t>D | Right</a:t>
            </a:r>
            <a:endParaRPr>
              <a:latin typeface="Arial"/>
              <a:cs typeface="Arial"/>
            </a:endParaRPr>
          </a:p>
        </p:txBody>
      </p:sp>
      <p:sp>
        <p:nvSpPr>
          <p:cNvPr id="25" name="text 1">
            <a:extLst>
              <a:ext uri="{FF2B5EF4-FFF2-40B4-BE49-F238E27FC236}">
                <a16:creationId xmlns:a16="http://schemas.microsoft.com/office/drawing/2014/main" id="{C5E1CB9D-9398-466A-A886-AB4AD9E81CC0}"/>
              </a:ext>
            </a:extLst>
          </p:cNvPr>
          <p:cNvSpPr txBox="1"/>
          <p:nvPr/>
        </p:nvSpPr>
        <p:spPr>
          <a:xfrm>
            <a:off x="2525711" y="5276982"/>
            <a:ext cx="2233625" cy="24622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600" spc="10" dirty="0">
                <a:latin typeface="Arial"/>
                <a:cs typeface="Arial"/>
              </a:rPr>
              <a:t>Moves the camera right.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70FC8C-E869-4718-83E9-71F7B77BB1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669" y="915173"/>
            <a:ext cx="3107667" cy="55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3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1Jan2020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Factoryio – Intro            (All images: © 2006-2019 Real Games All rights reserved)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751CD4-D784-4AF5-BAC6-4332464B273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F027FCD6-F33F-4449-BCE5-3D477078968E}"/>
              </a:ext>
            </a:extLst>
          </p:cNvPr>
          <p:cNvSpPr txBox="1"/>
          <p:nvPr/>
        </p:nvSpPr>
        <p:spPr>
          <a:xfrm>
            <a:off x="501804" y="872662"/>
            <a:ext cx="3036409" cy="36933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100000"/>
              </a:lnSpc>
              <a:defRPr sz="2000" b="1" spc="10">
                <a:latin typeface="Arial"/>
                <a:cs typeface="Arial"/>
              </a:defRPr>
            </a:lvl1pPr>
          </a:lstStyle>
          <a:p>
            <a:r>
              <a:rPr lang="en-US" sz="2400" dirty="0"/>
              <a:t>First Person</a:t>
            </a:r>
            <a:r>
              <a:rPr sz="2400" dirty="0"/>
              <a:t> Camera</a:t>
            </a: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1E2CB07E-58E5-4F4A-AD99-D8B62F761264}"/>
              </a:ext>
            </a:extLst>
          </p:cNvPr>
          <p:cNvSpPr txBox="1"/>
          <p:nvPr/>
        </p:nvSpPr>
        <p:spPr>
          <a:xfrm>
            <a:off x="501804" y="1554468"/>
            <a:ext cx="760955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spc="10" dirty="0">
                <a:latin typeface="Arial"/>
                <a:cs typeface="Arial"/>
              </a:rPr>
              <a:t>The First Person camera represents a person of 1.8m (~5.9 feet) height. It should be used when simulating a</a:t>
            </a:r>
            <a:r>
              <a:rPr lang="en-US" spc="10" dirty="0">
                <a:latin typeface="Arial"/>
                <a:cs typeface="Arial"/>
              </a:rPr>
              <a:t> </a:t>
            </a:r>
            <a:r>
              <a:rPr lang="en-CA" spc="10" dirty="0">
                <a:cs typeface="Arial"/>
              </a:rPr>
              <a:t>person in a virtual factory. It collides with scene parts and, by default, is not detected by sensors.</a:t>
            </a:r>
            <a:endParaRPr lang="en-CA" dirty="0">
              <a:cs typeface="Arial"/>
            </a:endParaRPr>
          </a:p>
          <a:p>
            <a:pPr marL="0"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</p:txBody>
      </p:sp>
      <p:pic>
        <p:nvPicPr>
          <p:cNvPr id="10" name="Image">
            <a:extLst>
              <a:ext uri="{FF2B5EF4-FFF2-40B4-BE49-F238E27FC236}">
                <a16:creationId xmlns:a16="http://schemas.microsoft.com/office/drawing/2014/main" id="{BB0B5D8C-A50D-4077-B2F2-51D8E078F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2" y="2480080"/>
            <a:ext cx="7209171" cy="807771"/>
          </a:xfrm>
          <a:prstGeom prst="rect">
            <a:avLst/>
          </a:prstGeom>
        </p:spPr>
      </p:pic>
      <p:sp>
        <p:nvSpPr>
          <p:cNvPr id="11" name="text 1">
            <a:extLst>
              <a:ext uri="{FF2B5EF4-FFF2-40B4-BE49-F238E27FC236}">
                <a16:creationId xmlns:a16="http://schemas.microsoft.com/office/drawing/2014/main" id="{43EF4FDA-940D-4175-8191-1CE806C183CE}"/>
              </a:ext>
            </a:extLst>
          </p:cNvPr>
          <p:cNvSpPr txBox="1"/>
          <p:nvPr/>
        </p:nvSpPr>
        <p:spPr>
          <a:xfrm>
            <a:off x="769132" y="2568575"/>
            <a:ext cx="6669893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pc="10" dirty="0">
                <a:latin typeface="Arial"/>
                <a:cs typeface="Arial"/>
              </a:rPr>
              <a:t>You may set the First Person Camera to be detected by sensors using the console command </a:t>
            </a:r>
            <a:r>
              <a:rPr b="1" spc="10" dirty="0">
                <a:latin typeface="Arial"/>
                <a:cs typeface="Arial"/>
              </a:rPr>
              <a:t>camera.fp_detected = 1</a:t>
            </a:r>
            <a:endParaRPr dirty="0">
              <a:latin typeface="Arial"/>
              <a:cs typeface="Arial"/>
            </a:endParaRPr>
          </a:p>
        </p:txBody>
      </p:sp>
      <p:pic>
        <p:nvPicPr>
          <p:cNvPr id="13" name="Image">
            <a:extLst>
              <a:ext uri="{FF2B5EF4-FFF2-40B4-BE49-F238E27FC236}">
                <a16:creationId xmlns:a16="http://schemas.microsoft.com/office/drawing/2014/main" id="{79275A37-17F1-447D-A498-66D2C5C69A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552" y="3527476"/>
            <a:ext cx="4399722" cy="251358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190500" dir="2700000" algn="tl" rotWithShape="0">
              <a:schemeClr val="bg2">
                <a:lumMod val="5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96BFA1-57A5-4257-B7F0-5DCE17BF63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1123" y="869482"/>
            <a:ext cx="3195676" cy="5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84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9271</TotalTime>
  <Words>3439</Words>
  <Application>Microsoft Office PowerPoint</Application>
  <PresentationFormat>Letter Paper (8.5x11 in)</PresentationFormat>
  <Paragraphs>338</Paragraphs>
  <Slides>37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Schaefer</dc:creator>
  <cp:lastModifiedBy>W Schaefer</cp:lastModifiedBy>
  <cp:revision>423</cp:revision>
  <cp:lastPrinted>2017-07-08T21:39:34Z</cp:lastPrinted>
  <dcterms:created xsi:type="dcterms:W3CDTF">2017-03-29T14:37:04Z</dcterms:created>
  <dcterms:modified xsi:type="dcterms:W3CDTF">2020-02-16T16:52:46Z</dcterms:modified>
</cp:coreProperties>
</file>